
<file path=[Content_Types].xml><?xml version="1.0" encoding="utf-8"?>
<Types xmlns="http://schemas.openxmlformats.org/package/2006/content-types">
  <Default Extension="png" ContentType="image/png"/>
  <Default Extension="mov" ContentType="video/quicktime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trictFirstAndLastChars="0" saveSubsetFonts="1" autoCompressPictures="0">
  <p:sldMasterIdLst>
    <p:sldMasterId id="2147483659" r:id="rId1"/>
    <p:sldMasterId id="2147483660" r:id="rId2"/>
  </p:sldMasterIdLst>
  <p:notesMasterIdLst>
    <p:notesMasterId r:id="rId99"/>
  </p:notesMasterIdLst>
  <p:sldIdLst>
    <p:sldId id="256" r:id="rId3"/>
    <p:sldId id="348" r:id="rId4"/>
    <p:sldId id="347" r:id="rId5"/>
    <p:sldId id="257" r:id="rId6"/>
    <p:sldId id="258" r:id="rId7"/>
    <p:sldId id="321" r:id="rId8"/>
    <p:sldId id="267" r:id="rId9"/>
    <p:sldId id="268" r:id="rId10"/>
    <p:sldId id="324" r:id="rId11"/>
    <p:sldId id="259" r:id="rId12"/>
    <p:sldId id="261" r:id="rId13"/>
    <p:sldId id="319" r:id="rId14"/>
    <p:sldId id="262" r:id="rId15"/>
    <p:sldId id="264" r:id="rId16"/>
    <p:sldId id="322" r:id="rId17"/>
    <p:sldId id="341" r:id="rId18"/>
    <p:sldId id="323" r:id="rId19"/>
    <p:sldId id="266" r:id="rId20"/>
    <p:sldId id="327" r:id="rId21"/>
    <p:sldId id="344" r:id="rId22"/>
    <p:sldId id="345" r:id="rId23"/>
    <p:sldId id="342" r:id="rId24"/>
    <p:sldId id="343" r:id="rId25"/>
    <p:sldId id="272" r:id="rId26"/>
    <p:sldId id="273" r:id="rId27"/>
    <p:sldId id="274" r:id="rId28"/>
    <p:sldId id="275" r:id="rId29"/>
    <p:sldId id="276" r:id="rId30"/>
    <p:sldId id="367" r:id="rId31"/>
    <p:sldId id="328" r:id="rId32"/>
    <p:sldId id="277" r:id="rId33"/>
    <p:sldId id="278" r:id="rId34"/>
    <p:sldId id="329" r:id="rId35"/>
    <p:sldId id="279" r:id="rId36"/>
    <p:sldId id="280" r:id="rId37"/>
    <p:sldId id="330" r:id="rId38"/>
    <p:sldId id="334" r:id="rId39"/>
    <p:sldId id="281" r:id="rId40"/>
    <p:sldId id="282" r:id="rId41"/>
    <p:sldId id="346" r:id="rId42"/>
    <p:sldId id="283" r:id="rId43"/>
    <p:sldId id="331" r:id="rId44"/>
    <p:sldId id="284" r:id="rId45"/>
    <p:sldId id="285" r:id="rId46"/>
    <p:sldId id="360" r:id="rId47"/>
    <p:sldId id="361" r:id="rId48"/>
    <p:sldId id="364" r:id="rId49"/>
    <p:sldId id="362" r:id="rId50"/>
    <p:sldId id="363" r:id="rId51"/>
    <p:sldId id="365" r:id="rId52"/>
    <p:sldId id="368" r:id="rId53"/>
    <p:sldId id="349" r:id="rId54"/>
    <p:sldId id="366" r:id="rId55"/>
    <p:sldId id="286" r:id="rId56"/>
    <p:sldId id="287" r:id="rId57"/>
    <p:sldId id="288" r:id="rId58"/>
    <p:sldId id="289" r:id="rId59"/>
    <p:sldId id="290" r:id="rId60"/>
    <p:sldId id="351" r:id="rId61"/>
    <p:sldId id="291" r:id="rId62"/>
    <p:sldId id="292" r:id="rId63"/>
    <p:sldId id="293" r:id="rId64"/>
    <p:sldId id="294" r:id="rId65"/>
    <p:sldId id="352" r:id="rId66"/>
    <p:sldId id="295" r:id="rId67"/>
    <p:sldId id="296" r:id="rId68"/>
    <p:sldId id="353" r:id="rId69"/>
    <p:sldId id="297" r:id="rId70"/>
    <p:sldId id="298" r:id="rId71"/>
    <p:sldId id="299" r:id="rId72"/>
    <p:sldId id="354" r:id="rId73"/>
    <p:sldId id="300" r:id="rId74"/>
    <p:sldId id="336" r:id="rId75"/>
    <p:sldId id="301" r:id="rId76"/>
    <p:sldId id="355" r:id="rId77"/>
    <p:sldId id="302" r:id="rId78"/>
    <p:sldId id="303" r:id="rId79"/>
    <p:sldId id="356" r:id="rId80"/>
    <p:sldId id="304" r:id="rId81"/>
    <p:sldId id="305" r:id="rId82"/>
    <p:sldId id="357" r:id="rId83"/>
    <p:sldId id="306" r:id="rId84"/>
    <p:sldId id="307" r:id="rId85"/>
    <p:sldId id="308" r:id="rId86"/>
    <p:sldId id="309" r:id="rId87"/>
    <p:sldId id="358" r:id="rId88"/>
    <p:sldId id="337" r:id="rId89"/>
    <p:sldId id="310" r:id="rId90"/>
    <p:sldId id="311" r:id="rId91"/>
    <p:sldId id="312" r:id="rId92"/>
    <p:sldId id="313" r:id="rId93"/>
    <p:sldId id="314" r:id="rId94"/>
    <p:sldId id="315" r:id="rId95"/>
    <p:sldId id="316" r:id="rId96"/>
    <p:sldId id="359" r:id="rId97"/>
    <p:sldId id="317" r:id="rId98"/>
  </p:sldIdLst>
  <p:sldSz cx="9144000" cy="6858000" type="screen4x3"/>
  <p:notesSz cx="6858000" cy="9144000"/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E72A4"/>
    <a:srgbClr val="118987"/>
    <a:srgbClr val="D80035"/>
    <a:srgbClr val="D200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0651C3A-4460-11DB-9652-00E08161165F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70506"/>
  </p:normalViewPr>
  <p:slideViewPr>
    <p:cSldViewPr snapToGrid="0" snapToObjects="1">
      <p:cViewPr varScale="1">
        <p:scale>
          <a:sx n="62" d="100"/>
          <a:sy n="62" d="100"/>
        </p:scale>
        <p:origin x="101" y="5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87" Type="http://schemas.openxmlformats.org/officeDocument/2006/relationships/slide" Target="slides/slide85.xml"/><Relationship Id="rId102" Type="http://schemas.openxmlformats.org/officeDocument/2006/relationships/theme" Target="theme/theme1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100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103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notesMaster" Target="notesMasters/notesMaster1.xml"/><Relationship Id="rId10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" name="Shape 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 sz="1100"/>
            </a:lvl1pPr>
            <a:lvl2pPr>
              <a:spcBef>
                <a:spcPts val="0"/>
              </a:spcBef>
              <a:defRPr sz="1100"/>
            </a:lvl2pPr>
            <a:lvl3pPr>
              <a:spcBef>
                <a:spcPts val="0"/>
              </a:spcBef>
              <a:defRPr sz="1100"/>
            </a:lvl3pPr>
            <a:lvl4pPr>
              <a:spcBef>
                <a:spcPts val="0"/>
              </a:spcBef>
              <a:defRPr sz="1100"/>
            </a:lvl4pPr>
            <a:lvl5pPr>
              <a:spcBef>
                <a:spcPts val="0"/>
              </a:spcBef>
              <a:defRPr sz="1100"/>
            </a:lvl5pPr>
            <a:lvl6pPr>
              <a:spcBef>
                <a:spcPts val="0"/>
              </a:spcBef>
              <a:defRPr sz="1100"/>
            </a:lvl6pPr>
            <a:lvl7pPr>
              <a:spcBef>
                <a:spcPts val="0"/>
              </a:spcBef>
              <a:defRPr sz="1100"/>
            </a:lvl7pPr>
            <a:lvl8pPr>
              <a:spcBef>
                <a:spcPts val="0"/>
              </a:spcBef>
              <a:defRPr sz="1100"/>
            </a:lvl8pPr>
            <a:lvl9pPr>
              <a:spcBef>
                <a:spcPts val="0"/>
              </a:spcBef>
              <a:defRPr sz="1100"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77354346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Open Sans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1" name="Shape 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49419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3" name="Shape 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34278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3" name="Shape 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59674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74295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Other things to add</a:t>
            </a:r>
            <a:r>
              <a:rPr lang="en-US" baseline="0" dirty="0" smtClean="0"/>
              <a:t> about it </a:t>
            </a:r>
            <a:r>
              <a:rPr lang="mr-IN" baseline="0" dirty="0" smtClean="0"/>
              <a:t>–</a:t>
            </a:r>
            <a:r>
              <a:rPr lang="en-US" baseline="0" dirty="0" smtClean="0"/>
              <a:t> </a:t>
            </a:r>
          </a:p>
          <a:p>
            <a:pPr>
              <a:spcBef>
                <a:spcPts val="0"/>
              </a:spcBef>
              <a:buNone/>
            </a:pPr>
            <a:r>
              <a:rPr lang="en-US" sz="1100" dirty="0" smtClean="0"/>
              <a:t>Syntax enforces good practices</a:t>
            </a:r>
          </a:p>
          <a:p>
            <a:pPr>
              <a:spcBef>
                <a:spcPts val="0"/>
              </a:spcBef>
              <a:buNone/>
            </a:pPr>
            <a:r>
              <a:rPr lang="en-US" baseline="0" dirty="0" smtClean="0"/>
              <a:t>Syntax matters</a:t>
            </a:r>
          </a:p>
          <a:p>
            <a:pPr>
              <a:spcBef>
                <a:spcPts val="0"/>
              </a:spcBef>
              <a:buNone/>
            </a:pPr>
            <a:r>
              <a:rPr lang="en-US" baseline="0" dirty="0" smtClean="0"/>
              <a:t>Good for doing things yourself</a:t>
            </a:r>
          </a:p>
          <a:p>
            <a:pPr>
              <a:spcBef>
                <a:spcPts val="0"/>
              </a:spcBef>
              <a:buNone/>
            </a:pPr>
            <a:r>
              <a:rPr lang="en-US" baseline="0" dirty="0" smtClean="0"/>
              <a:t>Flexible</a:t>
            </a:r>
          </a:p>
          <a:p>
            <a:pPr>
              <a:spcBef>
                <a:spcPts val="0"/>
              </a:spcBef>
              <a:buNone/>
            </a:pPr>
            <a:r>
              <a:rPr lang="en-US" baseline="0" dirty="0" smtClean="0"/>
              <a:t>legible</a:t>
            </a:r>
          </a:p>
          <a:p>
            <a:pPr>
              <a:spcBef>
                <a:spcPts val="0"/>
              </a:spcBef>
              <a:buNone/>
            </a:pPr>
            <a:r>
              <a:rPr lang="en-US" baseline="0" dirty="0" smtClean="0"/>
              <a:t>Difficult to manage installations sometimes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623828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66752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4289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106739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sz="1466"/>
          </a:p>
        </p:txBody>
      </p:sp>
    </p:spTree>
    <p:extLst>
      <p:ext uri="{BB962C8B-B14F-4D97-AF65-F5344CB8AC3E}">
        <p14:creationId xmlns:p14="http://schemas.microsoft.com/office/powerpoint/2010/main" val="11410396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Other things to add</a:t>
            </a:r>
            <a:r>
              <a:rPr lang="en-US" baseline="0" dirty="0" smtClean="0"/>
              <a:t> about it </a:t>
            </a:r>
            <a:r>
              <a:rPr lang="mr-IN" baseline="0" dirty="0" smtClean="0"/>
              <a:t>–</a:t>
            </a:r>
            <a:r>
              <a:rPr lang="en-US" baseline="0" dirty="0" smtClean="0"/>
              <a:t> </a:t>
            </a:r>
          </a:p>
          <a:p>
            <a:pPr>
              <a:spcBef>
                <a:spcPts val="0"/>
              </a:spcBef>
              <a:buNone/>
            </a:pPr>
            <a:r>
              <a:rPr lang="en-US" sz="1100" dirty="0" smtClean="0"/>
              <a:t>Syntax enforces good practices</a:t>
            </a:r>
          </a:p>
          <a:p>
            <a:pPr>
              <a:spcBef>
                <a:spcPts val="0"/>
              </a:spcBef>
              <a:buNone/>
            </a:pPr>
            <a:r>
              <a:rPr lang="en-US" baseline="0" dirty="0" smtClean="0"/>
              <a:t>Syntax matters</a:t>
            </a:r>
          </a:p>
          <a:p>
            <a:pPr>
              <a:spcBef>
                <a:spcPts val="0"/>
              </a:spcBef>
              <a:buNone/>
            </a:pPr>
            <a:r>
              <a:rPr lang="en-US" baseline="0" dirty="0" smtClean="0"/>
              <a:t>Good for doing things yourself</a:t>
            </a:r>
          </a:p>
          <a:p>
            <a:pPr>
              <a:spcBef>
                <a:spcPts val="0"/>
              </a:spcBef>
              <a:buNone/>
            </a:pPr>
            <a:r>
              <a:rPr lang="en-US" baseline="0" dirty="0" smtClean="0"/>
              <a:t>Flexible</a:t>
            </a:r>
          </a:p>
          <a:p>
            <a:pPr>
              <a:spcBef>
                <a:spcPts val="0"/>
              </a:spcBef>
              <a:buNone/>
            </a:pPr>
            <a:r>
              <a:rPr lang="en-US" baseline="0" dirty="0" smtClean="0"/>
              <a:t>legible</a:t>
            </a:r>
          </a:p>
          <a:p>
            <a:pPr>
              <a:spcBef>
                <a:spcPts val="0"/>
              </a:spcBef>
              <a:buNone/>
            </a:pPr>
            <a:r>
              <a:rPr lang="en-US" baseline="0" dirty="0" smtClean="0"/>
              <a:t>Difficult to manage installations sometimes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256164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Other things to add</a:t>
            </a:r>
            <a:r>
              <a:rPr lang="en-US" baseline="0" dirty="0" smtClean="0"/>
              <a:t> about it </a:t>
            </a:r>
            <a:r>
              <a:rPr lang="mr-IN" baseline="0" dirty="0" smtClean="0"/>
              <a:t>–</a:t>
            </a:r>
            <a:r>
              <a:rPr lang="en-US" baseline="0" dirty="0" smtClean="0"/>
              <a:t> </a:t>
            </a:r>
          </a:p>
          <a:p>
            <a:pPr>
              <a:spcBef>
                <a:spcPts val="0"/>
              </a:spcBef>
              <a:buNone/>
            </a:pPr>
            <a:r>
              <a:rPr lang="en-US" sz="1100" dirty="0" smtClean="0"/>
              <a:t>Syntax enforces good practices</a:t>
            </a:r>
          </a:p>
          <a:p>
            <a:pPr>
              <a:spcBef>
                <a:spcPts val="0"/>
              </a:spcBef>
              <a:buNone/>
            </a:pPr>
            <a:r>
              <a:rPr lang="en-US" baseline="0" dirty="0" smtClean="0"/>
              <a:t>Syntax matters</a:t>
            </a:r>
          </a:p>
          <a:p>
            <a:pPr>
              <a:spcBef>
                <a:spcPts val="0"/>
              </a:spcBef>
              <a:buNone/>
            </a:pPr>
            <a:r>
              <a:rPr lang="en-US" baseline="0" dirty="0" smtClean="0"/>
              <a:t>Good for doing things yourself</a:t>
            </a:r>
          </a:p>
          <a:p>
            <a:pPr>
              <a:spcBef>
                <a:spcPts val="0"/>
              </a:spcBef>
              <a:buNone/>
            </a:pPr>
            <a:r>
              <a:rPr lang="en-US" baseline="0" dirty="0" smtClean="0"/>
              <a:t>Flexible</a:t>
            </a:r>
          </a:p>
          <a:p>
            <a:pPr>
              <a:spcBef>
                <a:spcPts val="0"/>
              </a:spcBef>
              <a:buNone/>
            </a:pPr>
            <a:r>
              <a:rPr lang="en-US" baseline="0" dirty="0" smtClean="0"/>
              <a:t>legible</a:t>
            </a:r>
          </a:p>
          <a:p>
            <a:pPr>
              <a:spcBef>
                <a:spcPts val="0"/>
              </a:spcBef>
              <a:buNone/>
            </a:pPr>
            <a:r>
              <a:rPr lang="en-US" baseline="0" dirty="0" smtClean="0"/>
              <a:t>Difficult to manage installations sometimes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903605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1" name="Shape 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494197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When</a:t>
            </a:r>
            <a:r>
              <a:rPr lang="en-US" baseline="0" dirty="0" smtClean="0"/>
              <a:t> programming, it’s not as easy as saying “oh we’ll just upgrade to the most recent version.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9704094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When</a:t>
            </a:r>
            <a:r>
              <a:rPr lang="en-US" baseline="0" dirty="0" smtClean="0"/>
              <a:t> programming, it’s not as easy as saying “oh we’ll just upgrade to the most recent version.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6455095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7" name="Shape 1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sz="1466"/>
          </a:p>
        </p:txBody>
      </p:sp>
    </p:spTree>
    <p:extLst>
      <p:ext uri="{BB962C8B-B14F-4D97-AF65-F5344CB8AC3E}">
        <p14:creationId xmlns:p14="http://schemas.microsoft.com/office/powerpoint/2010/main" val="116244216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sz="1466"/>
          </a:p>
        </p:txBody>
      </p:sp>
    </p:spTree>
    <p:extLst>
      <p:ext uri="{BB962C8B-B14F-4D97-AF65-F5344CB8AC3E}">
        <p14:creationId xmlns:p14="http://schemas.microsoft.com/office/powerpoint/2010/main" val="238723728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60" name="Shape 1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845871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66" name="Shape 1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403968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72" name="Shape 1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2104412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72" name="Shape 1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2104412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78" name="Shape 1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sz="1466"/>
          </a:p>
        </p:txBody>
      </p:sp>
    </p:spTree>
    <p:extLst>
      <p:ext uri="{BB962C8B-B14F-4D97-AF65-F5344CB8AC3E}">
        <p14:creationId xmlns:p14="http://schemas.microsoft.com/office/powerpoint/2010/main" val="227686808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78" name="Shape 1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1466" dirty="0" smtClean="0"/>
              <a:t>What happened here?</a:t>
            </a:r>
            <a:endParaRPr sz="1466" dirty="0"/>
          </a:p>
        </p:txBody>
      </p:sp>
    </p:spTree>
    <p:extLst>
      <p:ext uri="{BB962C8B-B14F-4D97-AF65-F5344CB8AC3E}">
        <p14:creationId xmlns:p14="http://schemas.microsoft.com/office/powerpoint/2010/main" val="34823123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7" name="Shape 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sz="1466"/>
          </a:p>
        </p:txBody>
      </p:sp>
    </p:spTree>
    <p:extLst>
      <p:ext uri="{BB962C8B-B14F-4D97-AF65-F5344CB8AC3E}">
        <p14:creationId xmlns:p14="http://schemas.microsoft.com/office/powerpoint/2010/main" val="5616972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84" name="Shape 1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1220223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90" name="Shape 1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738380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90" name="Shape 1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755927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96" name="Shape 1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Alternates</a:t>
            </a:r>
            <a:r>
              <a:rPr lang="en-US" baseline="0" dirty="0" smtClean="0"/>
              <a:t> good and bad possibilities.</a:t>
            </a:r>
          </a:p>
          <a:p>
            <a:pPr>
              <a:spcBef>
                <a:spcPts val="0"/>
              </a:spcBef>
              <a:buNone/>
            </a:pPr>
            <a:endParaRPr lang="en-US" baseline="0" dirty="0" smtClean="0"/>
          </a:p>
          <a:p>
            <a:pPr>
              <a:spcBef>
                <a:spcPts val="0"/>
              </a:spcBef>
              <a:buNone/>
            </a:pPr>
            <a:r>
              <a:rPr lang="en-US" baseline="0" dirty="0" smtClean="0"/>
              <a:t>Why do we think that is?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5589431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96" name="Shape 1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Words generally are better. Someone reading your code should be able to tell what you’re talking about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921936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Python tries</a:t>
            </a:r>
            <a:r>
              <a:rPr lang="en-US" baseline="0" dirty="0" smtClean="0"/>
              <a:t> to help you out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26821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02" name="Shape 2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sz="1466"/>
          </a:p>
        </p:txBody>
      </p:sp>
    </p:spTree>
    <p:extLst>
      <p:ext uri="{BB962C8B-B14F-4D97-AF65-F5344CB8AC3E}">
        <p14:creationId xmlns:p14="http://schemas.microsoft.com/office/powerpoint/2010/main" val="147384916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09" name="Shape 2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1466" dirty="0" smtClean="0"/>
              <a:t>Means that the data</a:t>
            </a:r>
            <a:r>
              <a:rPr lang="en-US" sz="1466" baseline="0" dirty="0" smtClean="0"/>
              <a:t> types are not explicitly declared as such. We simply assume them to behave properly. And if they don’t they cause errors. So it’s a way of handling the declaration of variables.</a:t>
            </a:r>
            <a:endParaRPr sz="1466" dirty="0"/>
          </a:p>
        </p:txBody>
      </p:sp>
    </p:spTree>
    <p:extLst>
      <p:ext uri="{BB962C8B-B14F-4D97-AF65-F5344CB8AC3E}">
        <p14:creationId xmlns:p14="http://schemas.microsoft.com/office/powerpoint/2010/main" val="355004599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09" name="Shape 2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1466" dirty="0" smtClean="0"/>
              <a:t>Means that the data</a:t>
            </a:r>
            <a:r>
              <a:rPr lang="en-US" sz="1466" baseline="0" dirty="0" smtClean="0"/>
              <a:t> types are not explicitly declared as such. We simply assume them to behave properly. And if they don’t they cause errors. So it’s a way of handling the declaration of variables.</a:t>
            </a:r>
            <a:endParaRPr sz="1466" dirty="0"/>
          </a:p>
        </p:txBody>
      </p:sp>
    </p:spTree>
    <p:extLst>
      <p:ext uri="{BB962C8B-B14F-4D97-AF65-F5344CB8AC3E}">
        <p14:creationId xmlns:p14="http://schemas.microsoft.com/office/powerpoint/2010/main" val="355004599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16" name="Shape 2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466" dirty="0">
                <a:solidFill>
                  <a:srgbClr val="000000"/>
                </a:solidFill>
                <a:ea typeface="Open Sans"/>
                <a:cs typeface="Open Sans"/>
                <a:sym typeface="Arial"/>
              </a:rPr>
              <a:t>characters and words (strings) sometimes two different things, depending on language</a:t>
            </a:r>
          </a:p>
        </p:txBody>
      </p:sp>
    </p:spTree>
    <p:extLst>
      <p:ext uri="{BB962C8B-B14F-4D97-AF65-F5344CB8AC3E}">
        <p14:creationId xmlns:p14="http://schemas.microsoft.com/office/powerpoint/2010/main" val="36914973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4" name="Shape 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628443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16" name="Shape 2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466" dirty="0">
                <a:solidFill>
                  <a:srgbClr val="000000"/>
                </a:solidFill>
                <a:ea typeface="Open Sans"/>
                <a:cs typeface="Open Sans"/>
                <a:sym typeface="Arial"/>
              </a:rPr>
              <a:t>characters and words (strings) sometimes two different things, depending on language</a:t>
            </a:r>
          </a:p>
        </p:txBody>
      </p:sp>
    </p:spTree>
    <p:extLst>
      <p:ext uri="{BB962C8B-B14F-4D97-AF65-F5344CB8AC3E}">
        <p14:creationId xmlns:p14="http://schemas.microsoft.com/office/powerpoint/2010/main" val="94454938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22" name="Shape 2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5785356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28" name="Shape 2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968246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900941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63" name="Shape 1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410608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63" name="Shape 1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410608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87" name="Shape 1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338747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93" name="Shape 19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396144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93" name="Shape 19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396144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93" name="Shape 19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39614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is it? How would they define it?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653235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28" name="Shape 2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968246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28" name="Shape 2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968246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34" name="Shape 2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930128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40" name="Shape 2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945019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46" name="Shape 2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701844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52" name="Shape 2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2300464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58" name="Shape 2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307987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28" name="Shape 2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968246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64" name="Shape 2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1466" dirty="0" smtClean="0"/>
              <a:t>Ways of organizing related</a:t>
            </a:r>
            <a:r>
              <a:rPr lang="en-US" sz="1466" baseline="0" dirty="0" smtClean="0"/>
              <a:t> groups of information to perform actions on them.</a:t>
            </a:r>
            <a:endParaRPr sz="1466" dirty="0"/>
          </a:p>
        </p:txBody>
      </p:sp>
    </p:spTree>
    <p:extLst>
      <p:ext uri="{BB962C8B-B14F-4D97-AF65-F5344CB8AC3E}">
        <p14:creationId xmlns:p14="http://schemas.microsoft.com/office/powerpoint/2010/main" val="194242729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70" name="Shape 2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1123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5" name="Shape 11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sz="1466"/>
          </a:p>
        </p:txBody>
      </p:sp>
    </p:spTree>
    <p:extLst>
      <p:ext uri="{BB962C8B-B14F-4D97-AF65-F5344CB8AC3E}">
        <p14:creationId xmlns:p14="http://schemas.microsoft.com/office/powerpoint/2010/main" val="186723475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76" name="Shape 2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&gt;&gt;&gt; means interpreter right?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86826530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82" name="Shape 2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562814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82" name="Shape 2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Now let's get push again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3562814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88" name="Shape 2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Why zero? </a:t>
            </a:r>
          </a:p>
          <a:p>
            <a:pPr>
              <a:spcBef>
                <a:spcPts val="0"/>
              </a:spcBef>
              <a:buNone/>
            </a:pPr>
            <a:r>
              <a:rPr lang="en-US" dirty="0" smtClean="0"/>
              <a:t>How</a:t>
            </a:r>
            <a:r>
              <a:rPr lang="en-US" baseline="0" dirty="0" smtClean="0"/>
              <a:t> many moves does it take to get to the next one.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2798339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hape 29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94" name="Shape 2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2805649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Shape 29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00" name="Shape 3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3540656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Shape 30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06" name="Shape 3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6684067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Shape 31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12" name="Shape 31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48910593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Git</a:t>
            </a:r>
            <a:r>
              <a:rPr lang="en-US" dirty="0" smtClean="0"/>
              <a:t> push again!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88205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18" name="Shape 3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18116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1" name="Shape 1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sz="1466"/>
          </a:p>
        </p:txBody>
      </p:sp>
    </p:spTree>
    <p:extLst>
      <p:ext uri="{BB962C8B-B14F-4D97-AF65-F5344CB8AC3E}">
        <p14:creationId xmlns:p14="http://schemas.microsoft.com/office/powerpoint/2010/main" val="827295620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Shape 32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30" name="Shape 3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6253560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24" name="Shape 3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if you had an</a:t>
            </a:r>
            <a:r>
              <a:rPr lang="en-US" baseline="0" dirty="0" smtClean="0"/>
              <a:t> error, check to make sure you have all the variables you expect in both your interpreter and your files.</a:t>
            </a:r>
            <a:endParaRPr lang="en-US" dirty="0" smtClean="0"/>
          </a:p>
          <a:p>
            <a:pPr>
              <a:spcBef>
                <a:spcPts val="0"/>
              </a:spcBef>
              <a:buNone/>
            </a:pPr>
            <a:r>
              <a:rPr lang="en-US" dirty="0" smtClean="0"/>
              <a:t>Keys are overwritten if you use</a:t>
            </a:r>
            <a:r>
              <a:rPr lang="en-US" baseline="0" dirty="0" smtClean="0"/>
              <a:t> a new one. They have to be unique.</a:t>
            </a:r>
          </a:p>
          <a:p>
            <a:pPr>
              <a:spcBef>
                <a:spcPts val="0"/>
              </a:spcBef>
              <a:buNone/>
            </a:pPr>
            <a:r>
              <a:rPr lang="en-US" baseline="0" dirty="0" smtClean="0"/>
              <a:t>Values on the other hand don’t have to be unique. Multiple keys can have the same value.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62233115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8804798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Shape 32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30" name="Shape 3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020904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Shape 33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36" name="Shape 33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4095350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Shape 34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42" name="Shape 3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1881323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Shape 34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48" name="Shape 3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05553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7143875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Shape 35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54" name="Shape 3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1466" dirty="0" smtClean="0"/>
              <a:t>With duck typed languages we assume that the</a:t>
            </a:r>
            <a:r>
              <a:rPr lang="en-US" sz="1466" baseline="0" dirty="0" smtClean="0"/>
              <a:t> variables we are using in particular places can do the things we want. Not always the case. Sometimes we need to change data types.</a:t>
            </a:r>
            <a:endParaRPr sz="1466" dirty="0"/>
          </a:p>
        </p:txBody>
      </p:sp>
    </p:spTree>
    <p:extLst>
      <p:ext uri="{BB962C8B-B14F-4D97-AF65-F5344CB8AC3E}">
        <p14:creationId xmlns:p14="http://schemas.microsoft.com/office/powerpoint/2010/main" val="1129408962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Shape 35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60" name="Shape 3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sz="1466"/>
          </a:p>
        </p:txBody>
      </p:sp>
    </p:spTree>
    <p:extLst>
      <p:ext uri="{BB962C8B-B14F-4D97-AF65-F5344CB8AC3E}">
        <p14:creationId xmlns:p14="http://schemas.microsoft.com/office/powerpoint/2010/main" val="39706855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1" name="Shape 1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sz="1466"/>
          </a:p>
        </p:txBody>
      </p:sp>
    </p:spTree>
    <p:extLst>
      <p:ext uri="{BB962C8B-B14F-4D97-AF65-F5344CB8AC3E}">
        <p14:creationId xmlns:p14="http://schemas.microsoft.com/office/powerpoint/2010/main" val="1947182166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Shape 36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66" name="Shape 3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466" dirty="0">
                <a:solidFill>
                  <a:srgbClr val="000000"/>
                </a:solidFill>
                <a:ea typeface="Open Sans"/>
                <a:cs typeface="Open Sans"/>
                <a:sym typeface="Arial"/>
              </a:rPr>
              <a:t>"Doing stuff" usually doesn't change the variables used.  You'd need to use write things like 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466" dirty="0">
                <a:solidFill>
                  <a:srgbClr val="000000"/>
                </a:solidFill>
                <a:ea typeface="Open Sans"/>
                <a:cs typeface="Open Sans"/>
                <a:sym typeface="Arial"/>
              </a:rPr>
              <a:t>new_variable = my_variable + 2 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466" dirty="0">
                <a:solidFill>
                  <a:srgbClr val="000000"/>
                </a:solidFill>
                <a:ea typeface="Open Sans"/>
                <a:cs typeface="Open Sans"/>
                <a:sym typeface="Arial"/>
              </a:rPr>
              <a:t>or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466" dirty="0">
                <a:solidFill>
                  <a:srgbClr val="000000"/>
                </a:solidFill>
                <a:ea typeface="Open Sans"/>
                <a:cs typeface="Open Sans"/>
                <a:sym typeface="Arial"/>
              </a:rPr>
              <a:t>my_variable = my_variable + 2 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466" dirty="0">
                <a:solidFill>
                  <a:srgbClr val="000000"/>
                </a:solidFill>
                <a:ea typeface="Open Sans"/>
                <a:cs typeface="Open Sans"/>
                <a:sym typeface="Arial"/>
              </a:rPr>
              <a:t>to use this value later. </a:t>
            </a:r>
          </a:p>
        </p:txBody>
      </p:sp>
    </p:spTree>
    <p:extLst>
      <p:ext uri="{BB962C8B-B14F-4D97-AF65-F5344CB8AC3E}">
        <p14:creationId xmlns:p14="http://schemas.microsoft.com/office/powerpoint/2010/main" val="1831977768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Shape 37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72" name="Shape 3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Extra – </a:t>
            </a:r>
            <a:r>
              <a:rPr lang="en-US" dirty="0" err="1" smtClean="0"/>
              <a:t>your_vegetables</a:t>
            </a:r>
            <a:r>
              <a:rPr lang="en-US" dirty="0" smtClean="0"/>
              <a:t> = vegetables – </a:t>
            </a:r>
            <a:r>
              <a:rPr lang="en-US" dirty="0" err="1" smtClean="0"/>
              <a:t>my_vegetables</a:t>
            </a:r>
            <a:endParaRPr lang="en-US" dirty="0" smtClean="0"/>
          </a:p>
          <a:p>
            <a:pPr>
              <a:spcBef>
                <a:spcPts val="0"/>
              </a:spcBef>
              <a:buNone/>
            </a:pPr>
            <a:endParaRPr lang="en-US" dirty="0" smtClean="0"/>
          </a:p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86313585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Shape 37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78" name="Shape 3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sz="1466"/>
          </a:p>
        </p:txBody>
      </p:sp>
    </p:spTree>
    <p:extLst>
      <p:ext uri="{BB962C8B-B14F-4D97-AF65-F5344CB8AC3E}">
        <p14:creationId xmlns:p14="http://schemas.microsoft.com/office/powerpoint/2010/main" val="2156981726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Shape 38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84" name="Shape 3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sz="1466"/>
          </a:p>
        </p:txBody>
      </p:sp>
    </p:spTree>
    <p:extLst>
      <p:ext uri="{BB962C8B-B14F-4D97-AF65-F5344CB8AC3E}">
        <p14:creationId xmlns:p14="http://schemas.microsoft.com/office/powerpoint/2010/main" val="1928756273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Shape 38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90" name="Shape 3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2562702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Shape 39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96" name="Shape 3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Other options?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03268403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Shape 40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02" name="Shape 4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6686223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Shape 40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08" name="Shape 4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5221516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Shape 41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14" name="Shape 4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0301873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95317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1466" dirty="0" smtClean="0"/>
              <a:t>Translation </a:t>
            </a:r>
            <a:r>
              <a:rPr lang="mr-IN" sz="1466" dirty="0" smtClean="0"/>
              <a:t>–</a:t>
            </a:r>
            <a:r>
              <a:rPr lang="en-US" sz="1466" dirty="0" smtClean="0"/>
              <a:t> get out there and try some stuff!</a:t>
            </a:r>
            <a:endParaRPr sz="1466" dirty="0"/>
          </a:p>
        </p:txBody>
      </p:sp>
    </p:spTree>
    <p:extLst>
      <p:ext uri="{BB962C8B-B14F-4D97-AF65-F5344CB8AC3E}">
        <p14:creationId xmlns:p14="http://schemas.microsoft.com/office/powerpoint/2010/main" val="1840043650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Shape 41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20" name="Shape 4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sz="1466"/>
          </a:p>
        </p:txBody>
      </p:sp>
    </p:spTree>
    <p:extLst>
      <p:ext uri="{BB962C8B-B14F-4D97-AF65-F5344CB8AC3E}">
        <p14:creationId xmlns:p14="http://schemas.microsoft.com/office/powerpoint/2010/main" val="27461228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 txBox="1">
            <a:spLocks noGrp="1"/>
          </p:cNvSpPr>
          <p:nvPr>
            <p:ph type="ctrTitle"/>
          </p:nvPr>
        </p:nvSpPr>
        <p:spPr>
          <a:xfrm>
            <a:off x="685800" y="2111123"/>
            <a:ext cx="7772400" cy="15464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Arial"/>
              </a:defRPr>
            </a:lvl1pPr>
            <a:lvl2pPr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9" name="Shape 9"/>
          <p:cNvSpPr txBox="1">
            <a:spLocks noGrp="1"/>
          </p:cNvSpPr>
          <p:nvPr>
            <p:ph type="subTitle" idx="1"/>
          </p:nvPr>
        </p:nvSpPr>
        <p:spPr>
          <a:xfrm>
            <a:off x="685800" y="3786737"/>
            <a:ext cx="7772400" cy="104631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Arial"/>
              </a:defRPr>
            </a:lvl1pPr>
            <a:lvl2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>
            <a:spLocks noGrp="1"/>
          </p:cNvSpPr>
          <p:nvPr>
            <p:ph type="title"/>
          </p:nvPr>
        </p:nvSpPr>
        <p:spPr>
          <a:xfrm>
            <a:off x="274319" y="274319"/>
            <a:ext cx="8595359" cy="82296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buSzPct val="99224"/>
              <a:defRPr sz="4266">
                <a:latin typeface="Open Sans"/>
                <a:ea typeface="Open Sans"/>
                <a:cs typeface="Open Sans"/>
              </a:defRPr>
            </a:lvl1pPr>
            <a:lvl2pPr>
              <a:spcBef>
                <a:spcPts val="0"/>
              </a:spcBef>
              <a:buSzPct val="99224"/>
              <a:defRPr sz="4266"/>
            </a:lvl2pPr>
            <a:lvl3pPr>
              <a:spcBef>
                <a:spcPts val="0"/>
              </a:spcBef>
              <a:buSzPct val="99224"/>
              <a:defRPr sz="4266"/>
            </a:lvl3pPr>
            <a:lvl4pPr>
              <a:spcBef>
                <a:spcPts val="0"/>
              </a:spcBef>
              <a:buSzPct val="99224"/>
              <a:defRPr sz="4266"/>
            </a:lvl4pPr>
            <a:lvl5pPr>
              <a:spcBef>
                <a:spcPts val="0"/>
              </a:spcBef>
              <a:buSzPct val="99224"/>
              <a:defRPr sz="4266"/>
            </a:lvl5pPr>
            <a:lvl6pPr>
              <a:spcBef>
                <a:spcPts val="0"/>
              </a:spcBef>
              <a:buSzPct val="99224"/>
              <a:defRPr sz="4266"/>
            </a:lvl6pPr>
            <a:lvl7pPr>
              <a:spcBef>
                <a:spcPts val="0"/>
              </a:spcBef>
              <a:buSzPct val="99224"/>
              <a:defRPr sz="4266"/>
            </a:lvl7pPr>
            <a:lvl8pPr>
              <a:spcBef>
                <a:spcPts val="0"/>
              </a:spcBef>
              <a:buSzPct val="99224"/>
              <a:defRPr sz="4266"/>
            </a:lvl8pPr>
            <a:lvl9pPr>
              <a:spcBef>
                <a:spcPts val="0"/>
              </a:spcBef>
              <a:buSzPct val="99224"/>
              <a:defRPr sz="4266"/>
            </a:lvl9pPr>
          </a:lstStyle>
          <a:p>
            <a:endParaRPr dirty="0"/>
          </a:p>
        </p:txBody>
      </p:sp>
      <p:sp>
        <p:nvSpPr>
          <p:cNvPr id="32" name="Shape 32"/>
          <p:cNvSpPr txBox="1">
            <a:spLocks noGrp="1"/>
          </p:cNvSpPr>
          <p:nvPr>
            <p:ph type="body" idx="1"/>
          </p:nvPr>
        </p:nvSpPr>
        <p:spPr>
          <a:xfrm>
            <a:off x="274319" y="1645919"/>
            <a:ext cx="4023360" cy="493776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buSzPct val="98765"/>
              <a:defRPr sz="2666">
                <a:latin typeface="Open Sans"/>
                <a:ea typeface="Open Sans"/>
                <a:cs typeface="Open Sans"/>
              </a:defRPr>
            </a:lvl1pPr>
            <a:lvl2pPr>
              <a:spcBef>
                <a:spcPts val="0"/>
              </a:spcBef>
              <a:buSzPct val="98765"/>
              <a:defRPr sz="2666"/>
            </a:lvl2pPr>
            <a:lvl3pPr>
              <a:spcBef>
                <a:spcPts val="0"/>
              </a:spcBef>
              <a:buSzPct val="98765"/>
              <a:defRPr sz="2666"/>
            </a:lvl3pPr>
            <a:lvl4pPr>
              <a:spcBef>
                <a:spcPts val="0"/>
              </a:spcBef>
              <a:buSzPct val="98765"/>
              <a:defRPr sz="2666"/>
            </a:lvl4pPr>
            <a:lvl5pPr>
              <a:spcBef>
                <a:spcPts val="0"/>
              </a:spcBef>
              <a:buSzPct val="98765"/>
              <a:defRPr sz="2666"/>
            </a:lvl5pPr>
            <a:lvl6pPr>
              <a:spcBef>
                <a:spcPts val="0"/>
              </a:spcBef>
              <a:buSzPct val="98765"/>
              <a:defRPr sz="2666"/>
            </a:lvl6pPr>
            <a:lvl7pPr>
              <a:spcBef>
                <a:spcPts val="0"/>
              </a:spcBef>
              <a:buSzPct val="98765"/>
              <a:defRPr sz="2666"/>
            </a:lvl7pPr>
            <a:lvl8pPr>
              <a:spcBef>
                <a:spcPts val="0"/>
              </a:spcBef>
              <a:buSzPct val="98765"/>
              <a:defRPr sz="2666"/>
            </a:lvl8pPr>
            <a:lvl9pPr>
              <a:spcBef>
                <a:spcPts val="0"/>
              </a:spcBef>
              <a:buSzPct val="98765"/>
              <a:defRPr sz="2666"/>
            </a:lvl9pPr>
          </a:lstStyle>
          <a:p>
            <a:endParaRPr dirty="0"/>
          </a:p>
        </p:txBody>
      </p:sp>
      <p:sp>
        <p:nvSpPr>
          <p:cNvPr id="33" name="Shape 33"/>
          <p:cNvSpPr txBox="1">
            <a:spLocks noGrp="1"/>
          </p:cNvSpPr>
          <p:nvPr>
            <p:ph type="body" idx="2"/>
          </p:nvPr>
        </p:nvSpPr>
        <p:spPr>
          <a:xfrm>
            <a:off x="4846319" y="1645919"/>
            <a:ext cx="4023360" cy="493776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buSzPct val="98765"/>
              <a:defRPr sz="2666">
                <a:latin typeface="Open Sans"/>
                <a:ea typeface="Open Sans"/>
                <a:cs typeface="Open Sans"/>
              </a:defRPr>
            </a:lvl1pPr>
            <a:lvl2pPr>
              <a:spcBef>
                <a:spcPts val="0"/>
              </a:spcBef>
              <a:buSzPct val="98765"/>
              <a:defRPr sz="2666"/>
            </a:lvl2pPr>
            <a:lvl3pPr>
              <a:spcBef>
                <a:spcPts val="0"/>
              </a:spcBef>
              <a:buSzPct val="98765"/>
              <a:defRPr sz="2666"/>
            </a:lvl3pPr>
            <a:lvl4pPr>
              <a:spcBef>
                <a:spcPts val="0"/>
              </a:spcBef>
              <a:buSzPct val="98765"/>
              <a:defRPr sz="2666"/>
            </a:lvl4pPr>
            <a:lvl5pPr>
              <a:spcBef>
                <a:spcPts val="0"/>
              </a:spcBef>
              <a:buSzPct val="98765"/>
              <a:defRPr sz="2666"/>
            </a:lvl5pPr>
            <a:lvl6pPr>
              <a:spcBef>
                <a:spcPts val="0"/>
              </a:spcBef>
              <a:buSzPct val="98765"/>
              <a:defRPr sz="2666"/>
            </a:lvl6pPr>
            <a:lvl7pPr>
              <a:spcBef>
                <a:spcPts val="0"/>
              </a:spcBef>
              <a:buSzPct val="98765"/>
              <a:defRPr sz="2666"/>
            </a:lvl7pPr>
            <a:lvl8pPr>
              <a:spcBef>
                <a:spcPts val="0"/>
              </a:spcBef>
              <a:buSzPct val="98765"/>
              <a:defRPr sz="2666"/>
            </a:lvl8pPr>
            <a:lvl9pPr>
              <a:spcBef>
                <a:spcPts val="0"/>
              </a:spcBef>
              <a:buSzPct val="98765"/>
              <a:defRPr sz="2666"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274319" y="6035039"/>
            <a:ext cx="8595359" cy="54863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ctr">
              <a:spcBef>
                <a:spcPts val="0"/>
              </a:spcBef>
              <a:buSzPct val="100000"/>
              <a:defRPr sz="3200">
                <a:latin typeface="Open Sans"/>
                <a:ea typeface="Open Sans"/>
                <a:cs typeface="Open Sans"/>
              </a:defRPr>
            </a:lvl1pPr>
            <a:lvl2pPr algn="ctr">
              <a:spcBef>
                <a:spcPts val="0"/>
              </a:spcBef>
              <a:buSzPct val="100000"/>
              <a:defRPr sz="3200"/>
            </a:lvl2pPr>
            <a:lvl3pPr algn="ctr">
              <a:spcBef>
                <a:spcPts val="0"/>
              </a:spcBef>
              <a:buSzPct val="100000"/>
              <a:defRPr sz="3200"/>
            </a:lvl3pPr>
            <a:lvl4pPr algn="ctr">
              <a:spcBef>
                <a:spcPts val="0"/>
              </a:spcBef>
              <a:buSzPct val="100000"/>
              <a:defRPr sz="3200"/>
            </a:lvl4pPr>
            <a:lvl5pPr algn="ctr">
              <a:spcBef>
                <a:spcPts val="0"/>
              </a:spcBef>
              <a:buSzPct val="100000"/>
              <a:defRPr sz="3200"/>
            </a:lvl5pPr>
            <a:lvl6pPr algn="ctr">
              <a:spcBef>
                <a:spcPts val="0"/>
              </a:spcBef>
              <a:buSzPct val="100000"/>
              <a:defRPr sz="3200"/>
            </a:lvl6pPr>
            <a:lvl7pPr algn="ctr">
              <a:spcBef>
                <a:spcPts val="0"/>
              </a:spcBef>
              <a:buSzPct val="100000"/>
              <a:defRPr sz="3200"/>
            </a:lvl7pPr>
            <a:lvl8pPr algn="ctr">
              <a:spcBef>
                <a:spcPts val="0"/>
              </a:spcBef>
              <a:buSzPct val="100000"/>
              <a:defRPr sz="3200"/>
            </a:lvl8pPr>
            <a:lvl9pPr algn="ctr">
              <a:spcBef>
                <a:spcPts val="0"/>
              </a:spcBef>
              <a:buSzPct val="100000"/>
              <a:defRPr sz="3200"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Arial"/>
              </a:defRPr>
            </a:lvl1pPr>
            <a:lvl2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12" name="Shape 1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5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>
                <a:latin typeface="Open Sans"/>
                <a:ea typeface="Open Sans"/>
                <a:cs typeface="Open Sans"/>
              </a:defRPr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 sz="1800"/>
            </a:lvl5pPr>
            <a:lvl6pPr rtl="0">
              <a:spcBef>
                <a:spcPts val="0"/>
              </a:spcBef>
              <a:defRPr sz="1800"/>
            </a:lvl6pPr>
            <a:lvl7pPr rtl="0">
              <a:spcBef>
                <a:spcPts val="0"/>
              </a:spcBef>
              <a:defRPr sz="1800"/>
            </a:lvl7pPr>
            <a:lvl8pPr rtl="0">
              <a:spcBef>
                <a:spcPts val="0"/>
              </a:spcBef>
              <a:defRPr sz="1800"/>
            </a:lvl8pPr>
            <a:lvl9pPr rtl="0">
              <a:spcBef>
                <a:spcPts val="0"/>
              </a:spcBef>
              <a:defRPr sz="1800"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Arial"/>
              </a:defRPr>
            </a:lvl1pPr>
            <a:lvl2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15" name="Shape 1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3994525" cy="49675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>
                <a:latin typeface="Open Sans"/>
                <a:ea typeface="Open Sans"/>
                <a:cs typeface="Open Sans"/>
              </a:defRPr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 sz="1800"/>
            </a:lvl5pPr>
            <a:lvl6pPr rtl="0">
              <a:spcBef>
                <a:spcPts val="0"/>
              </a:spcBef>
              <a:defRPr sz="1800"/>
            </a:lvl6pPr>
            <a:lvl7pPr rtl="0">
              <a:spcBef>
                <a:spcPts val="0"/>
              </a:spcBef>
              <a:defRPr sz="1800"/>
            </a:lvl7pPr>
            <a:lvl8pPr rtl="0">
              <a:spcBef>
                <a:spcPts val="0"/>
              </a:spcBef>
              <a:defRPr sz="1800"/>
            </a:lvl8pPr>
            <a:lvl9pPr rtl="0">
              <a:spcBef>
                <a:spcPts val="0"/>
              </a:spcBef>
              <a:defRPr sz="1800"/>
            </a:lvl9pPr>
          </a:lstStyle>
          <a:p>
            <a:endParaRPr dirty="0"/>
          </a:p>
        </p:txBody>
      </p:sp>
      <p:sp>
        <p:nvSpPr>
          <p:cNvPr id="16" name="Shape 16"/>
          <p:cNvSpPr txBox="1">
            <a:spLocks noGrp="1"/>
          </p:cNvSpPr>
          <p:nvPr>
            <p:ph type="body" idx="2"/>
          </p:nvPr>
        </p:nvSpPr>
        <p:spPr>
          <a:xfrm>
            <a:off x="4692273" y="1600200"/>
            <a:ext cx="3994525" cy="49675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>
                <a:latin typeface="Open Sans"/>
                <a:ea typeface="Open Sans"/>
                <a:cs typeface="Open Sans"/>
              </a:defRPr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 sz="1800"/>
            </a:lvl5pPr>
            <a:lvl6pPr rtl="0">
              <a:spcBef>
                <a:spcPts val="0"/>
              </a:spcBef>
              <a:defRPr sz="1800"/>
            </a:lvl6pPr>
            <a:lvl7pPr rtl="0">
              <a:spcBef>
                <a:spcPts val="0"/>
              </a:spcBef>
              <a:defRPr sz="1800"/>
            </a:lvl7pPr>
            <a:lvl8pPr rtl="0">
              <a:spcBef>
                <a:spcPts val="0"/>
              </a:spcBef>
              <a:defRPr sz="1800"/>
            </a:lvl8pPr>
            <a:lvl9pPr rtl="0">
              <a:spcBef>
                <a:spcPts val="0"/>
              </a:spcBef>
              <a:defRPr sz="1800"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Arial"/>
              </a:defRPr>
            </a:lvl1pPr>
            <a:lvl2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 txBox="1">
            <a:spLocks noGrp="1"/>
          </p:cNvSpPr>
          <p:nvPr>
            <p:ph type="body" idx="1"/>
          </p:nvPr>
        </p:nvSpPr>
        <p:spPr>
          <a:xfrm>
            <a:off x="457200" y="5875078"/>
            <a:ext cx="8229600" cy="69269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</a:defRPr>
            </a:lvl1pPr>
            <a:lvl2pPr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sz="1800">
                <a:solidFill>
                  <a:schemeClr val="dk1"/>
                </a:solidFill>
              </a:defRPr>
            </a:lvl2pPr>
            <a:lvl3pPr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/>
              <a:buChar char="§"/>
              <a:defRPr sz="1800">
                <a:solidFill>
                  <a:schemeClr val="dk1"/>
                </a:solidFill>
              </a:defRPr>
            </a:lvl3pPr>
            <a:lvl4pPr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sz="1800">
                <a:solidFill>
                  <a:schemeClr val="dk1"/>
                </a:solidFill>
              </a:defRPr>
            </a:lvl5pPr>
            <a:lvl6pPr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/>
              <a:buChar char="§"/>
              <a:defRPr sz="1800">
                <a:solidFill>
                  <a:schemeClr val="dk1"/>
                </a:solidFill>
              </a:defRPr>
            </a:lvl6pPr>
            <a:lvl7pPr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sz="1800">
                <a:solidFill>
                  <a:schemeClr val="dk1"/>
                </a:solidFill>
              </a:defRPr>
            </a:lvl8pPr>
            <a:lvl9pPr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/>
              <a:buChar char="§"/>
              <a:defRPr sz="1800">
                <a:solidFill>
                  <a:schemeClr val="dk1"/>
                </a:solidFill>
              </a:defRPr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 txBox="1">
            <a:spLocks noGrp="1"/>
          </p:cNvSpPr>
          <p:nvPr>
            <p:ph type="ctrTitle"/>
          </p:nvPr>
        </p:nvSpPr>
        <p:spPr>
          <a:xfrm>
            <a:off x="822959" y="2743200"/>
            <a:ext cx="7498080" cy="109727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ctr">
              <a:spcBef>
                <a:spcPts val="0"/>
              </a:spcBef>
              <a:buSzPct val="100000"/>
              <a:defRPr sz="4800">
                <a:latin typeface="Open Sans"/>
                <a:ea typeface="Open Sans"/>
                <a:cs typeface="Open Sans"/>
              </a:defRPr>
            </a:lvl1pPr>
            <a:lvl2pPr algn="ctr">
              <a:spcBef>
                <a:spcPts val="0"/>
              </a:spcBef>
              <a:buSzPct val="100000"/>
              <a:defRPr sz="4800"/>
            </a:lvl2pPr>
            <a:lvl3pPr algn="ctr">
              <a:spcBef>
                <a:spcPts val="0"/>
              </a:spcBef>
              <a:buSzPct val="100000"/>
              <a:defRPr sz="4800"/>
            </a:lvl3pPr>
            <a:lvl4pPr algn="ctr">
              <a:spcBef>
                <a:spcPts val="0"/>
              </a:spcBef>
              <a:buSzPct val="100000"/>
              <a:defRPr sz="4800"/>
            </a:lvl4pPr>
            <a:lvl5pPr algn="ctr">
              <a:spcBef>
                <a:spcPts val="0"/>
              </a:spcBef>
              <a:buSzPct val="100000"/>
              <a:defRPr sz="4800"/>
            </a:lvl5pPr>
            <a:lvl6pPr algn="ctr">
              <a:spcBef>
                <a:spcPts val="0"/>
              </a:spcBef>
              <a:buSzPct val="100000"/>
              <a:defRPr sz="4800"/>
            </a:lvl6pPr>
            <a:lvl7pPr algn="ctr">
              <a:spcBef>
                <a:spcPts val="0"/>
              </a:spcBef>
              <a:buSzPct val="100000"/>
              <a:defRPr sz="4800"/>
            </a:lvl7pPr>
            <a:lvl8pPr algn="ctr">
              <a:spcBef>
                <a:spcPts val="0"/>
              </a:spcBef>
              <a:buSzPct val="100000"/>
              <a:defRPr sz="4800"/>
            </a:lvl8pPr>
            <a:lvl9pPr algn="ctr">
              <a:spcBef>
                <a:spcPts val="0"/>
              </a:spcBef>
              <a:buSzPct val="100000"/>
              <a:defRPr sz="4800"/>
            </a:lvl9pPr>
          </a:lstStyle>
          <a:p>
            <a:endParaRPr dirty="0"/>
          </a:p>
        </p:txBody>
      </p:sp>
      <p:sp>
        <p:nvSpPr>
          <p:cNvPr id="26" name="Shape 26"/>
          <p:cNvSpPr txBox="1">
            <a:spLocks noGrp="1"/>
          </p:cNvSpPr>
          <p:nvPr>
            <p:ph type="subTitle" idx="1"/>
          </p:nvPr>
        </p:nvSpPr>
        <p:spPr>
          <a:xfrm>
            <a:off x="1645919" y="4114800"/>
            <a:ext cx="5852159" cy="82296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ctr">
              <a:spcBef>
                <a:spcPts val="0"/>
              </a:spcBef>
              <a:buSzPct val="100000"/>
              <a:defRPr sz="3200">
                <a:latin typeface="Open Sans"/>
                <a:ea typeface="Open Sans"/>
                <a:cs typeface="Open Sans"/>
              </a:defRPr>
            </a:lvl1pPr>
            <a:lvl2pPr algn="ctr">
              <a:spcBef>
                <a:spcPts val="0"/>
              </a:spcBef>
              <a:buSzPct val="100000"/>
              <a:defRPr sz="3200"/>
            </a:lvl2pPr>
            <a:lvl3pPr algn="ctr">
              <a:spcBef>
                <a:spcPts val="0"/>
              </a:spcBef>
              <a:buSzPct val="100000"/>
              <a:defRPr sz="3200"/>
            </a:lvl3pPr>
            <a:lvl4pPr algn="ctr">
              <a:spcBef>
                <a:spcPts val="0"/>
              </a:spcBef>
              <a:buSzPct val="100000"/>
              <a:defRPr sz="3200"/>
            </a:lvl4pPr>
            <a:lvl5pPr algn="ctr">
              <a:spcBef>
                <a:spcPts val="0"/>
              </a:spcBef>
              <a:buSzPct val="100000"/>
              <a:defRPr sz="3200"/>
            </a:lvl5pPr>
            <a:lvl6pPr algn="ctr">
              <a:spcBef>
                <a:spcPts val="0"/>
              </a:spcBef>
              <a:buSzPct val="100000"/>
              <a:defRPr sz="3200"/>
            </a:lvl6pPr>
            <a:lvl7pPr algn="ctr">
              <a:spcBef>
                <a:spcPts val="0"/>
              </a:spcBef>
              <a:buSzPct val="100000"/>
              <a:defRPr sz="3200"/>
            </a:lvl7pPr>
            <a:lvl8pPr algn="ctr">
              <a:spcBef>
                <a:spcPts val="0"/>
              </a:spcBef>
              <a:buSzPct val="100000"/>
              <a:defRPr sz="3200"/>
            </a:lvl8pPr>
            <a:lvl9pPr algn="ctr">
              <a:spcBef>
                <a:spcPts val="0"/>
              </a:spcBef>
              <a:buSzPct val="100000"/>
              <a:defRPr sz="3200"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>
            <a:spLocks noGrp="1"/>
          </p:cNvSpPr>
          <p:nvPr>
            <p:ph type="title"/>
          </p:nvPr>
        </p:nvSpPr>
        <p:spPr>
          <a:xfrm>
            <a:off x="274319" y="274319"/>
            <a:ext cx="8595359" cy="82296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buSzPct val="99224"/>
              <a:defRPr sz="4266">
                <a:latin typeface="Open Sans"/>
                <a:ea typeface="Open Sans"/>
                <a:cs typeface="Open Sans"/>
              </a:defRPr>
            </a:lvl1pPr>
            <a:lvl2pPr>
              <a:spcBef>
                <a:spcPts val="0"/>
              </a:spcBef>
              <a:buSzPct val="99224"/>
              <a:defRPr sz="4266"/>
            </a:lvl2pPr>
            <a:lvl3pPr>
              <a:spcBef>
                <a:spcPts val="0"/>
              </a:spcBef>
              <a:buSzPct val="99224"/>
              <a:defRPr sz="4266"/>
            </a:lvl3pPr>
            <a:lvl4pPr>
              <a:spcBef>
                <a:spcPts val="0"/>
              </a:spcBef>
              <a:buSzPct val="99224"/>
              <a:defRPr sz="4266"/>
            </a:lvl4pPr>
            <a:lvl5pPr>
              <a:spcBef>
                <a:spcPts val="0"/>
              </a:spcBef>
              <a:buSzPct val="99224"/>
              <a:defRPr sz="4266"/>
            </a:lvl5pPr>
            <a:lvl6pPr>
              <a:spcBef>
                <a:spcPts val="0"/>
              </a:spcBef>
              <a:buSzPct val="99224"/>
              <a:defRPr sz="4266"/>
            </a:lvl6pPr>
            <a:lvl7pPr>
              <a:spcBef>
                <a:spcPts val="0"/>
              </a:spcBef>
              <a:buSzPct val="99224"/>
              <a:defRPr sz="4266"/>
            </a:lvl7pPr>
            <a:lvl8pPr>
              <a:spcBef>
                <a:spcPts val="0"/>
              </a:spcBef>
              <a:buSzPct val="99224"/>
              <a:defRPr sz="4266"/>
            </a:lvl8pPr>
            <a:lvl9pPr>
              <a:spcBef>
                <a:spcPts val="0"/>
              </a:spcBef>
              <a:buSzPct val="99224"/>
              <a:defRPr sz="4266"/>
            </a:lvl9pPr>
          </a:lstStyle>
          <a:p>
            <a:endParaRPr dirty="0"/>
          </a:p>
        </p:txBody>
      </p:sp>
      <p:sp>
        <p:nvSpPr>
          <p:cNvPr id="29" name="Shape 29"/>
          <p:cNvSpPr txBox="1">
            <a:spLocks noGrp="1"/>
          </p:cNvSpPr>
          <p:nvPr>
            <p:ph type="body" idx="1"/>
          </p:nvPr>
        </p:nvSpPr>
        <p:spPr>
          <a:xfrm>
            <a:off x="274319" y="1645919"/>
            <a:ext cx="8595359" cy="493776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buSzPct val="98765"/>
              <a:defRPr sz="2666">
                <a:latin typeface="Open Sans"/>
                <a:ea typeface="Open Sans"/>
                <a:cs typeface="Open Sans"/>
              </a:defRPr>
            </a:lvl1pPr>
            <a:lvl2pPr>
              <a:spcBef>
                <a:spcPts val="0"/>
              </a:spcBef>
              <a:buSzPct val="98765"/>
              <a:defRPr sz="2666"/>
            </a:lvl2pPr>
            <a:lvl3pPr>
              <a:spcBef>
                <a:spcPts val="0"/>
              </a:spcBef>
              <a:buSzPct val="98765"/>
              <a:defRPr sz="2666"/>
            </a:lvl3pPr>
            <a:lvl4pPr>
              <a:spcBef>
                <a:spcPts val="0"/>
              </a:spcBef>
              <a:buSzPct val="98765"/>
              <a:defRPr sz="2666"/>
            </a:lvl4pPr>
            <a:lvl5pPr>
              <a:spcBef>
                <a:spcPts val="0"/>
              </a:spcBef>
              <a:buSzPct val="98765"/>
              <a:defRPr sz="2666"/>
            </a:lvl5pPr>
            <a:lvl6pPr>
              <a:spcBef>
                <a:spcPts val="0"/>
              </a:spcBef>
              <a:buSzPct val="98765"/>
              <a:defRPr sz="2666"/>
            </a:lvl6pPr>
            <a:lvl7pPr>
              <a:spcBef>
                <a:spcPts val="0"/>
              </a:spcBef>
              <a:buSzPct val="98765"/>
              <a:defRPr sz="2666"/>
            </a:lvl7pPr>
            <a:lvl8pPr>
              <a:spcBef>
                <a:spcPts val="0"/>
              </a:spcBef>
              <a:buSzPct val="98765"/>
              <a:defRPr sz="2666"/>
            </a:lvl8pPr>
            <a:lvl9pPr>
              <a:spcBef>
                <a:spcPts val="0"/>
              </a:spcBef>
              <a:buSzPct val="98765"/>
              <a:defRPr sz="2666"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5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l" rtl="0">
              <a:spcBef>
                <a:spcPts val="600"/>
              </a:spcBef>
              <a:buClr>
                <a:schemeClr val="dk1"/>
              </a:buClr>
              <a:buSzPct val="100000"/>
              <a:buFont typeface="Arial"/>
              <a:buChar char="●"/>
              <a:defRPr sz="30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rtl="0">
              <a:spcBef>
                <a:spcPts val="480"/>
              </a:spcBef>
              <a:buClr>
                <a:schemeClr val="dk1"/>
              </a:buClr>
              <a:buSzPct val="100000"/>
              <a:buFont typeface="Courier New"/>
              <a:buChar char="o"/>
              <a:def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>
              <a:spcBef>
                <a:spcPts val="480"/>
              </a:spcBef>
              <a:buClr>
                <a:schemeClr val="dk1"/>
              </a:buClr>
              <a:buSzPct val="100000"/>
              <a:buFont typeface="Wingdings"/>
              <a:buChar char="§"/>
              <a:def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>
              <a:spcBef>
                <a:spcPts val="360"/>
              </a:spcBef>
              <a:buClr>
                <a:schemeClr val="dk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>
              <a:spcBef>
                <a:spcPts val="360"/>
              </a:spcBef>
              <a:buClr>
                <a:schemeClr val="dk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>
              <a:spcBef>
                <a:spcPts val="360"/>
              </a:spcBef>
              <a:buClr>
                <a:schemeClr val="dk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>
              <a:spcBef>
                <a:spcPts val="360"/>
              </a:spcBef>
              <a:buClr>
                <a:schemeClr val="dk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Open Sans"/>
          <a:ea typeface="Open Sans"/>
          <a:cs typeface="Open Sans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Open Sans"/>
          <a:ea typeface="Open Sans"/>
          <a:cs typeface="Open Sans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9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11.jp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2" Type="http://schemas.openxmlformats.org/officeDocument/2006/relationships/slideLayout" Target="../slideLayouts/slideLayout9.xml"/><Relationship Id="rId1" Type="http://schemas.openxmlformats.org/officeDocument/2006/relationships/themeOverride" Target="../theme/themeOverride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9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hon.org/3/library/stdtypes.html#string-methods" TargetMode="External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9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9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9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utorialspoint.com/python/python_basic_operators.htm" TargetMode="External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0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6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G_1010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06" y="-785263"/>
            <a:ext cx="9144000" cy="9144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388440" y="4468048"/>
            <a:ext cx="1846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latin typeface="Open Sans"/>
              <a:ea typeface="Open Sans"/>
              <a:cs typeface="Open Sans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>
            <a:spLocks noGrp="1"/>
          </p:cNvSpPr>
          <p:nvPr>
            <p:ph type="body" idx="1"/>
          </p:nvPr>
        </p:nvSpPr>
        <p:spPr>
          <a:xfrm>
            <a:off x="274319" y="1645919"/>
            <a:ext cx="8663939" cy="5006339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666" dirty="0">
                <a:solidFill>
                  <a:srgbClr val="000000"/>
                </a:solidFill>
                <a:sym typeface="Arial"/>
              </a:rPr>
              <a:t> </a:t>
            </a:r>
          </a:p>
        </p:txBody>
      </p:sp>
      <p:pic>
        <p:nvPicPr>
          <p:cNvPr id="57" name="Shape 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19" y="0"/>
            <a:ext cx="9124560" cy="6895622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Shape 58"/>
          <p:cNvSpPr txBox="1">
            <a:spLocks noGrp="1"/>
          </p:cNvSpPr>
          <p:nvPr>
            <p:ph type="body" idx="2"/>
          </p:nvPr>
        </p:nvSpPr>
        <p:spPr>
          <a:xfrm>
            <a:off x="122790" y="247844"/>
            <a:ext cx="3438899" cy="2153400"/>
          </a:xfrm>
          <a:prstGeom prst="rect">
            <a:avLst/>
          </a:prstGeom>
          <a:solidFill>
            <a:srgbClr val="434343"/>
          </a:solidFill>
        </p:spPr>
        <p:txBody>
          <a:bodyPr lIns="38100" tIns="38100" rIns="38100" bIns="38100" anchor="t" anchorCtr="0">
            <a:noAutofit/>
          </a:bodyPr>
          <a:lstStyle/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866" dirty="0">
                <a:solidFill>
                  <a:srgbClr val="EEEEEE"/>
                </a:solidFill>
                <a:latin typeface="Open Sans"/>
                <a:ea typeface="Open Sans"/>
                <a:cs typeface="Open Sans"/>
                <a:sym typeface="Arial"/>
              </a:rPr>
              <a:t> "when you don't create </a:t>
            </a:r>
            <a:r>
              <a:rPr lang="en" sz="1866" dirty="0" smtClean="0">
                <a:solidFill>
                  <a:srgbClr val="EEEEEE"/>
                </a:solidFill>
                <a:latin typeface="Open Sans"/>
                <a:ea typeface="Open Sans"/>
                <a:cs typeface="Open Sans"/>
                <a:sym typeface="Arial"/>
              </a:rPr>
              <a:t>things,</a:t>
            </a:r>
            <a:r>
              <a:rPr lang="en-US" sz="1866" dirty="0">
                <a:solidFill>
                  <a:srgbClr val="EEEEEE"/>
                </a:solidFill>
                <a:latin typeface="Open Sans"/>
                <a:ea typeface="Open Sans"/>
                <a:cs typeface="Open Sans"/>
              </a:rPr>
              <a:t> </a:t>
            </a:r>
            <a:r>
              <a:rPr lang="en" sz="1866" dirty="0" smtClean="0">
                <a:solidFill>
                  <a:srgbClr val="EEEEEE"/>
                </a:solidFill>
                <a:latin typeface="Open Sans"/>
                <a:ea typeface="Open Sans"/>
                <a:cs typeface="Open Sans"/>
                <a:sym typeface="Arial"/>
              </a:rPr>
              <a:t>you </a:t>
            </a:r>
            <a:r>
              <a:rPr lang="en" sz="1866" dirty="0">
                <a:solidFill>
                  <a:srgbClr val="EEEEEE"/>
                </a:solidFill>
                <a:latin typeface="Open Sans"/>
                <a:ea typeface="Open Sans"/>
                <a:cs typeface="Open Sans"/>
                <a:sym typeface="Arial"/>
              </a:rPr>
              <a:t>become defined by </a:t>
            </a:r>
            <a:r>
              <a:rPr lang="en" sz="1866" dirty="0" smtClean="0">
                <a:solidFill>
                  <a:srgbClr val="EEEEEE"/>
                </a:solidFill>
                <a:latin typeface="Open Sans"/>
                <a:ea typeface="Open Sans"/>
                <a:cs typeface="Open Sans"/>
                <a:sym typeface="Arial"/>
              </a:rPr>
              <a:t>your</a:t>
            </a:r>
            <a:r>
              <a:rPr lang="en" sz="1866" dirty="0">
                <a:solidFill>
                  <a:srgbClr val="EEEEEE"/>
                </a:solidFill>
                <a:latin typeface="Open Sans"/>
                <a:ea typeface="Open Sans"/>
                <a:cs typeface="Open Sans"/>
                <a:sym typeface="Arial"/>
              </a:rPr>
              <a:t> </a:t>
            </a:r>
            <a:r>
              <a:rPr lang="en" sz="1866" dirty="0" smtClean="0">
                <a:solidFill>
                  <a:srgbClr val="EEEEEE"/>
                </a:solidFill>
                <a:latin typeface="Open Sans"/>
                <a:ea typeface="Open Sans"/>
                <a:cs typeface="Open Sans"/>
                <a:sym typeface="Arial"/>
              </a:rPr>
              <a:t>tastes </a:t>
            </a:r>
            <a:r>
              <a:rPr lang="en" sz="1866" dirty="0">
                <a:solidFill>
                  <a:srgbClr val="EEEEEE"/>
                </a:solidFill>
                <a:latin typeface="Open Sans"/>
                <a:ea typeface="Open Sans"/>
                <a:cs typeface="Open Sans"/>
                <a:sym typeface="Arial"/>
              </a:rPr>
              <a:t>rather than ability. </a:t>
            </a:r>
            <a:r>
              <a:rPr lang="en-US" sz="1866" dirty="0" smtClean="0">
                <a:solidFill>
                  <a:srgbClr val="EEEEEE"/>
                </a:solidFill>
                <a:latin typeface="Open Sans"/>
                <a:ea typeface="Open Sans"/>
                <a:cs typeface="Open Sans"/>
                <a:sym typeface="Arial"/>
              </a:rPr>
              <a:t>y</a:t>
            </a:r>
            <a:r>
              <a:rPr lang="en" sz="1866" dirty="0" smtClean="0">
                <a:solidFill>
                  <a:srgbClr val="EEEEEE"/>
                </a:solidFill>
                <a:latin typeface="Open Sans"/>
                <a:ea typeface="Open Sans"/>
                <a:cs typeface="Open Sans"/>
                <a:sym typeface="Arial"/>
              </a:rPr>
              <a:t>our</a:t>
            </a:r>
            <a:r>
              <a:rPr lang="en" sz="1866" dirty="0">
                <a:solidFill>
                  <a:srgbClr val="EEEEEE"/>
                </a:solidFill>
                <a:latin typeface="Open Sans"/>
                <a:ea typeface="Open Sans"/>
                <a:cs typeface="Open Sans"/>
                <a:sym typeface="Arial"/>
              </a:rPr>
              <a:t> </a:t>
            </a:r>
            <a:r>
              <a:rPr lang="en" sz="1866" dirty="0" smtClean="0">
                <a:solidFill>
                  <a:srgbClr val="EEEEEE"/>
                </a:solidFill>
                <a:latin typeface="Open Sans"/>
                <a:ea typeface="Open Sans"/>
                <a:cs typeface="Open Sans"/>
                <a:sym typeface="Arial"/>
              </a:rPr>
              <a:t>tastes </a:t>
            </a:r>
            <a:r>
              <a:rPr lang="en" sz="1866" dirty="0">
                <a:solidFill>
                  <a:srgbClr val="EEEEEE"/>
                </a:solidFill>
                <a:latin typeface="Open Sans"/>
                <a:ea typeface="Open Sans"/>
                <a:cs typeface="Open Sans"/>
                <a:sym typeface="Arial"/>
              </a:rPr>
              <a:t>only narrow &amp; exclude </a:t>
            </a:r>
            <a:r>
              <a:rPr lang="en" sz="1866" dirty="0" smtClean="0">
                <a:solidFill>
                  <a:srgbClr val="EEEEEE"/>
                </a:solidFill>
                <a:latin typeface="Open Sans"/>
                <a:ea typeface="Open Sans"/>
                <a:cs typeface="Open Sans"/>
                <a:sym typeface="Arial"/>
              </a:rPr>
              <a:t>people</a:t>
            </a:r>
            <a:r>
              <a:rPr lang="en" sz="1866" dirty="0">
                <a:solidFill>
                  <a:srgbClr val="EEEEEE"/>
                </a:solidFill>
                <a:latin typeface="Open Sans"/>
                <a:ea typeface="Open Sans"/>
                <a:cs typeface="Open Sans"/>
                <a:sym typeface="Arial"/>
              </a:rPr>
              <a:t>. so create</a:t>
            </a:r>
            <a:r>
              <a:rPr lang="en" sz="1866" dirty="0" smtClean="0">
                <a:solidFill>
                  <a:srgbClr val="EEEEEE"/>
                </a:solidFill>
                <a:latin typeface="Open Sans"/>
                <a:ea typeface="Open Sans"/>
                <a:cs typeface="Open Sans"/>
                <a:sym typeface="Arial"/>
              </a:rPr>
              <a:t>.”</a:t>
            </a:r>
            <a:r>
              <a:rPr lang="en" sz="1866" dirty="0">
                <a:solidFill>
                  <a:srgbClr val="EEEEEE"/>
                </a:solidFill>
                <a:latin typeface="Open Sans"/>
                <a:ea typeface="Open Sans"/>
                <a:cs typeface="Open Sans"/>
                <a:sym typeface="Arial"/>
              </a:rPr>
              <a:t>  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866" dirty="0">
                <a:solidFill>
                  <a:srgbClr val="CCCCCC"/>
                </a:solidFill>
                <a:latin typeface="Open Sans"/>
                <a:ea typeface="Open Sans"/>
                <a:cs typeface="Open Sans"/>
                <a:sym typeface="Arial"/>
              </a:rPr>
              <a:t>  why the lucky stiff (@_why)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7200" b="0" dirty="0">
                <a:solidFill>
                  <a:srgbClr val="FF0000"/>
                </a:solidFill>
                <a:latin typeface="Yanone Kaffeesatz Bold"/>
                <a:cs typeface="Yanone Kaffeesatz Bold"/>
              </a:rPr>
              <a:t>Language</a:t>
            </a:r>
          </a:p>
        </p:txBody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Code used to create applications</a:t>
            </a:r>
          </a:p>
          <a:p>
            <a:pPr marL="914400" lvl="1" indent="-381000" rtl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>
                <a:latin typeface="Open Sans"/>
                <a:ea typeface="Open Sans"/>
                <a:cs typeface="Open Sans"/>
              </a:rPr>
              <a:t>Ruby</a:t>
            </a:r>
          </a:p>
          <a:p>
            <a:pPr marL="914400" lvl="1" indent="-381000" rtl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>
                <a:latin typeface="Open Sans"/>
                <a:ea typeface="Open Sans"/>
                <a:cs typeface="Open Sans"/>
              </a:rPr>
              <a:t>PHP</a:t>
            </a:r>
          </a:p>
          <a:p>
            <a:pPr marL="914400" lvl="1" indent="-381000" rtl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>
                <a:latin typeface="Open Sans"/>
                <a:ea typeface="Open Sans"/>
                <a:cs typeface="Open Sans"/>
              </a:rPr>
              <a:t>Python</a:t>
            </a:r>
          </a:p>
          <a:p>
            <a:pPr marL="914400" lvl="1" indent="-381000" rtl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>
                <a:latin typeface="Open Sans"/>
                <a:ea typeface="Open Sans"/>
                <a:cs typeface="Open Sans"/>
              </a:rPr>
              <a:t>JavaScript</a:t>
            </a:r>
          </a:p>
          <a:p>
            <a:pPr marL="914400" lvl="1" indent="-381000" rtl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>
                <a:latin typeface="Open Sans"/>
                <a:ea typeface="Open Sans"/>
                <a:cs typeface="Open Sans"/>
              </a:rPr>
              <a:t>Java</a:t>
            </a:r>
          </a:p>
          <a:p>
            <a:pPr marL="914400" lvl="1" indent="-381000" rtl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>
                <a:latin typeface="Open Sans"/>
                <a:ea typeface="Open Sans"/>
                <a:cs typeface="Open Sans"/>
              </a:rPr>
              <a:t>C++</a:t>
            </a:r>
          </a:p>
          <a:p>
            <a:pPr marL="914400" lvl="1" indent="-381000" rtl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>
                <a:latin typeface="Open Sans"/>
                <a:ea typeface="Open Sans"/>
                <a:cs typeface="Open Sans"/>
              </a:rPr>
              <a:t>C</a:t>
            </a:r>
          </a:p>
          <a:p>
            <a:pPr marL="914400" lvl="1" indent="-38100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>
                <a:latin typeface="Open Sans"/>
                <a:ea typeface="Open Sans"/>
                <a:cs typeface="Open Sans"/>
              </a:rPr>
              <a:t>many, many more...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7200" b="0" dirty="0" smtClean="0">
                <a:solidFill>
                  <a:srgbClr val="FF0000"/>
                </a:solidFill>
                <a:latin typeface="Yanone Kaffeesatz Bold"/>
                <a:cs typeface="Yanone Kaffeesatz Bold"/>
              </a:rPr>
              <a:t>Language</a:t>
            </a:r>
            <a:r>
              <a:rPr lang="en-US" sz="7200" b="0" dirty="0" smtClean="0">
                <a:solidFill>
                  <a:srgbClr val="FF0000"/>
                </a:solidFill>
                <a:latin typeface="Yanone Kaffeesatz Bold"/>
                <a:cs typeface="Yanone Kaffeesatz Bold"/>
              </a:rPr>
              <a:t> Choice</a:t>
            </a:r>
            <a:endParaRPr lang="en" sz="7200" b="0" dirty="0">
              <a:solidFill>
                <a:srgbClr val="FF0000"/>
              </a:solidFill>
              <a:latin typeface="Yanone Kaffeesatz Bold"/>
              <a:cs typeface="Yanone Kaffeesatz Bold"/>
            </a:endParaRPr>
          </a:p>
        </p:txBody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-US" dirty="0" smtClean="0"/>
              <a:t>Is it “easy” to maintain?</a:t>
            </a:r>
          </a:p>
          <a:p>
            <a:pPr marL="457200" lvl="0" indent="-419100" rtl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-US" dirty="0" smtClean="0">
                <a:latin typeface="Open Sans"/>
                <a:ea typeface="Open Sans"/>
                <a:cs typeface="Open Sans"/>
              </a:rPr>
              <a:t>Is the standard library good enough?</a:t>
            </a:r>
          </a:p>
          <a:p>
            <a:pPr marL="38100" lvl="2">
              <a:lnSpc>
                <a:spcPct val="120000"/>
              </a:lnSpc>
              <a:buNone/>
            </a:pPr>
            <a:r>
              <a:rPr lang="en-US" dirty="0" smtClean="0">
                <a:latin typeface="Open Sans"/>
                <a:ea typeface="Open Sans"/>
                <a:cs typeface="Open Sans"/>
              </a:rPr>
              <a:t>	What is it generally good for?</a:t>
            </a:r>
          </a:p>
          <a:p>
            <a:pPr marL="457200" lvl="0" indent="-419100" rtl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-US" dirty="0" smtClean="0"/>
              <a:t>Can your team learn it?</a:t>
            </a:r>
          </a:p>
          <a:p>
            <a:pPr marL="457200" lvl="0" indent="-419100" rtl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-US" dirty="0" smtClean="0"/>
              <a:t>Is </a:t>
            </a:r>
            <a:r>
              <a:rPr lang="en-US" i="1" dirty="0" smtClean="0"/>
              <a:t>your</a:t>
            </a:r>
            <a:r>
              <a:rPr lang="en-US" dirty="0" smtClean="0"/>
              <a:t> team using it?</a:t>
            </a:r>
          </a:p>
          <a:p>
            <a:pPr marL="457200" lvl="0" indent="-419100" rtl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-US" dirty="0" smtClean="0">
                <a:latin typeface="Open Sans"/>
                <a:ea typeface="Open Sans"/>
                <a:cs typeface="Open Sans"/>
              </a:rPr>
              <a:t>Can you live with the syntax?</a:t>
            </a:r>
          </a:p>
          <a:p>
            <a:pPr marL="457200" lvl="0" indent="-419100" rtl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-US" dirty="0" smtClean="0"/>
              <a:t>Do you hate it? Are you comfortable with it?</a:t>
            </a:r>
            <a:endParaRPr lang="en" dirty="0">
              <a:latin typeface="Open Sans"/>
              <a:ea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598086886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7200" b="0" dirty="0">
                <a:solidFill>
                  <a:srgbClr val="FF0000"/>
                </a:solidFill>
                <a:latin typeface="Yanone Kaffeesatz Bold"/>
                <a:cs typeface="Yanone Kaffeesatz Bold"/>
              </a:rPr>
              <a:t>Library</a:t>
            </a:r>
          </a:p>
        </p:txBody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38100" lvl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r>
              <a:rPr lang="en" sz="2500" dirty="0"/>
              <a:t>A collection of reusable code to accomplish a generic </a:t>
            </a:r>
            <a:r>
              <a:rPr lang="en" sz="2500" dirty="0" smtClean="0"/>
              <a:t>activity</a:t>
            </a:r>
            <a:endParaRPr lang="en-US" sz="2500" dirty="0" smtClean="0"/>
          </a:p>
          <a:p>
            <a:pPr marL="38100" lvl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endParaRPr lang="en-US" sz="2500" dirty="0"/>
          </a:p>
          <a:p>
            <a:pPr marL="457200" indent="-419100">
              <a:lnSpc>
                <a:spcPct val="120000"/>
              </a:lnSpc>
            </a:pPr>
            <a:r>
              <a:rPr lang="en-US" sz="2500" dirty="0" smtClean="0"/>
              <a:t>Date math (three months from today)</a:t>
            </a:r>
          </a:p>
          <a:p>
            <a:pPr marL="457200" indent="-419100">
              <a:lnSpc>
                <a:spcPct val="120000"/>
              </a:lnSpc>
            </a:pPr>
            <a:r>
              <a:rPr lang="en-US" sz="2500" dirty="0" smtClean="0"/>
              <a:t>Logging</a:t>
            </a:r>
          </a:p>
          <a:p>
            <a:pPr marL="457200" indent="-419100">
              <a:lnSpc>
                <a:spcPct val="120000"/>
              </a:lnSpc>
            </a:pPr>
            <a:r>
              <a:rPr lang="en-US" sz="2500" dirty="0" smtClean="0"/>
              <a:t>Working with file systems</a:t>
            </a:r>
          </a:p>
          <a:p>
            <a:pPr marL="457200" indent="-419100">
              <a:lnSpc>
                <a:spcPct val="120000"/>
              </a:lnSpc>
            </a:pPr>
            <a:r>
              <a:rPr lang="en-US" sz="2500" dirty="0" smtClean="0"/>
              <a:t>Compressing files</a:t>
            </a:r>
            <a:endParaRPr lang="en-US" sz="2500" dirty="0"/>
          </a:p>
          <a:p>
            <a:pPr marL="457200" indent="-419100">
              <a:lnSpc>
                <a:spcPct val="120000"/>
              </a:lnSpc>
            </a:pPr>
            <a:r>
              <a:rPr lang="en-US" sz="2500" dirty="0" smtClean="0"/>
              <a:t>Ex. - You don’t have to rewrite code to save a file to your drive each time because someone else did it for you!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7200" b="0" dirty="0" smtClean="0">
                <a:solidFill>
                  <a:srgbClr val="FF0000"/>
                </a:solidFill>
                <a:latin typeface="Yanone Kaffeesatz Bold"/>
                <a:cs typeface="Yanone Kaffeesatz Bold"/>
              </a:rPr>
              <a:t>Python</a:t>
            </a:r>
            <a:endParaRPr lang="en" sz="7200" b="0" dirty="0">
              <a:solidFill>
                <a:srgbClr val="FF0000"/>
              </a:solidFill>
              <a:latin typeface="Yanone Kaffeesatz Bold"/>
              <a:cs typeface="Yanone Kaffeesatz Bold"/>
            </a:endParaRPr>
          </a:p>
        </p:txBody>
      </p:sp>
      <p:sp>
        <p:nvSpPr>
          <p:cNvPr id="88" name="Shape 8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-US" sz="3600" dirty="0" smtClean="0"/>
              <a:t>Python </a:t>
            </a:r>
            <a:r>
              <a:rPr lang="en" sz="3600" dirty="0" smtClean="0"/>
              <a:t>is </a:t>
            </a:r>
            <a:r>
              <a:rPr lang="en" sz="3600" dirty="0"/>
              <a:t>a language</a:t>
            </a:r>
          </a:p>
          <a:p>
            <a:pPr marL="457200" lvl="0" indent="-419100" rtl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-US" sz="3600" dirty="0" smtClean="0"/>
              <a:t>L</a:t>
            </a:r>
            <a:r>
              <a:rPr lang="en" sz="3600" dirty="0" err="1" smtClean="0"/>
              <a:t>ibraries</a:t>
            </a:r>
            <a:r>
              <a:rPr lang="en-US" sz="3600" dirty="0" smtClean="0"/>
              <a:t> are called packages</a:t>
            </a:r>
            <a:endParaRPr lang="en" sz="3600" dirty="0"/>
          </a:p>
          <a:p>
            <a:pPr marL="457200" lvl="0" indent="-419100" rtl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-US" sz="3600" dirty="0" smtClean="0">
                <a:latin typeface="Open Sans"/>
                <a:ea typeface="Open Sans"/>
                <a:cs typeface="Open Sans"/>
              </a:rPr>
              <a:t>Name is not a snake </a:t>
            </a:r>
            <a:r>
              <a:rPr lang="mr-IN" sz="3600" dirty="0" smtClean="0">
                <a:latin typeface="Open Sans"/>
                <a:ea typeface="Open Sans"/>
                <a:cs typeface="Open Sans"/>
              </a:rPr>
              <a:t>–</a:t>
            </a:r>
            <a:r>
              <a:rPr lang="en-US" sz="3600" dirty="0" smtClean="0">
                <a:latin typeface="Open Sans"/>
                <a:ea typeface="Open Sans"/>
                <a:cs typeface="Open Sans"/>
              </a:rPr>
              <a:t> it’s a Monty Python reference.</a:t>
            </a:r>
            <a:endParaRPr lang="en" sz="3200" dirty="0">
              <a:latin typeface="Open Sans"/>
              <a:ea typeface="Open Sans"/>
              <a:cs typeface="Open Sans"/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7200" b="0" dirty="0" smtClean="0">
                <a:solidFill>
                  <a:srgbClr val="FF0000"/>
                </a:solidFill>
                <a:latin typeface="Yanone Kaffeesatz Bold"/>
                <a:cs typeface="Yanone Kaffeesatz Bold"/>
              </a:rPr>
              <a:t>Python Philosophy:</a:t>
            </a:r>
            <a:endParaRPr lang="en" sz="6000" b="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8" name="Shape 8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38100" lvl="0" rtl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r>
              <a:rPr lang="en-US" sz="3200" dirty="0" smtClean="0">
                <a:latin typeface="Open Sans"/>
                <a:ea typeface="Open Sans"/>
                <a:cs typeface="Open Sans"/>
              </a:rPr>
              <a:t>Loaded into every Python installation as an </a:t>
            </a:r>
            <a:r>
              <a:rPr lang="en-US" sz="3200" dirty="0" err="1" smtClean="0">
                <a:latin typeface="Open Sans"/>
                <a:ea typeface="Open Sans"/>
                <a:cs typeface="Open Sans"/>
              </a:rPr>
              <a:t>easter</a:t>
            </a:r>
            <a:r>
              <a:rPr lang="en-US" sz="3200" dirty="0" smtClean="0">
                <a:latin typeface="Open Sans"/>
                <a:ea typeface="Open Sans"/>
                <a:cs typeface="Open Sans"/>
              </a:rPr>
              <a:t> egg:</a:t>
            </a:r>
          </a:p>
          <a:p>
            <a:pPr marL="38100" lvl="0" rtl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endParaRPr lang="en-US" sz="3200" dirty="0"/>
          </a:p>
          <a:p>
            <a:pPr marL="38100" lvl="0" rtl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r>
              <a:rPr lang="en-US" sz="3200" dirty="0" smtClean="0">
                <a:latin typeface="Open Sans"/>
                <a:ea typeface="Open Sans"/>
                <a:cs typeface="Open Sans"/>
              </a:rPr>
              <a:t>&gt;&gt;&gt; import this</a:t>
            </a:r>
            <a:endParaRPr lang="en" sz="3200" dirty="0">
              <a:latin typeface="Open Sans"/>
              <a:ea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190370239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7200" b="0" dirty="0" smtClean="0">
                <a:solidFill>
                  <a:srgbClr val="FF0000"/>
                </a:solidFill>
                <a:latin typeface="Yanone Kaffeesatz Bold"/>
                <a:cs typeface="Yanone Kaffeesatz Bold"/>
              </a:rPr>
              <a:t>Python Philosophy:</a:t>
            </a:r>
            <a:endParaRPr lang="en" sz="6000" b="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8" name="Shape 88"/>
          <p:cNvSpPr txBox="1">
            <a:spLocks noGrp="1"/>
          </p:cNvSpPr>
          <p:nvPr>
            <p:ph type="body" idx="1"/>
          </p:nvPr>
        </p:nvSpPr>
        <p:spPr>
          <a:xfrm>
            <a:off x="457200" y="1417637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38100" lvl="0">
              <a:lnSpc>
                <a:spcPct val="120000"/>
              </a:lnSpc>
              <a:buNone/>
            </a:pPr>
            <a:r>
              <a:rPr lang="en-US" sz="3200" dirty="0"/>
              <a:t>Beautiful is better than ugly</a:t>
            </a:r>
            <a:r>
              <a:rPr lang="en-US" sz="3200" dirty="0" smtClean="0"/>
              <a:t>.</a:t>
            </a:r>
          </a:p>
          <a:p>
            <a:pPr marL="38100" lvl="0">
              <a:lnSpc>
                <a:spcPct val="120000"/>
              </a:lnSpc>
              <a:buNone/>
            </a:pPr>
            <a:r>
              <a:rPr lang="en-US" sz="3200" dirty="0"/>
              <a:t>Readability counts</a:t>
            </a:r>
            <a:r>
              <a:rPr lang="en-US" sz="3200" dirty="0" smtClean="0"/>
              <a:t>.</a:t>
            </a:r>
          </a:p>
          <a:p>
            <a:pPr marL="38100" lvl="0">
              <a:lnSpc>
                <a:spcPct val="120000"/>
              </a:lnSpc>
              <a:buNone/>
            </a:pPr>
            <a:r>
              <a:rPr lang="en-US" sz="3200" dirty="0"/>
              <a:t>Errors should never pass silently</a:t>
            </a:r>
            <a:r>
              <a:rPr lang="en-US" sz="3200" dirty="0" smtClean="0"/>
              <a:t>. (JavaScript)</a:t>
            </a:r>
          </a:p>
          <a:p>
            <a:pPr marL="38100" lvl="0">
              <a:lnSpc>
                <a:spcPct val="120000"/>
              </a:lnSpc>
              <a:buNone/>
            </a:pPr>
            <a:r>
              <a:rPr lang="en-US" sz="3200" dirty="0"/>
              <a:t>In the face of ambiguity, refuse the temptation to guess</a:t>
            </a:r>
            <a:r>
              <a:rPr lang="en-US" sz="3200" dirty="0" smtClean="0"/>
              <a:t>.</a:t>
            </a:r>
          </a:p>
          <a:p>
            <a:pPr marL="38100" lvl="0">
              <a:lnSpc>
                <a:spcPct val="120000"/>
              </a:lnSpc>
              <a:buNone/>
            </a:pPr>
            <a:r>
              <a:rPr lang="en-US" sz="3200" dirty="0" smtClean="0"/>
              <a:t>There </a:t>
            </a:r>
            <a:r>
              <a:rPr lang="en-US" sz="3200" dirty="0"/>
              <a:t>should be one-- and preferably only one --obvious way to do it</a:t>
            </a:r>
            <a:r>
              <a:rPr lang="en-US" sz="3200" dirty="0" smtClean="0"/>
              <a:t>.</a:t>
            </a:r>
          </a:p>
          <a:p>
            <a:pPr marL="38100" lvl="0">
              <a:lnSpc>
                <a:spcPct val="120000"/>
              </a:lnSpc>
              <a:buNone/>
            </a:pPr>
            <a:r>
              <a:rPr lang="en-US" sz="3200" dirty="0"/>
              <a:t>Now is better than never.</a:t>
            </a:r>
            <a:endParaRPr lang="en" sz="3200" dirty="0">
              <a:latin typeface="Open Sans"/>
              <a:ea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879691995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>
            <a:spLocks noGrp="1"/>
          </p:cNvSpPr>
          <p:nvPr>
            <p:ph type="title"/>
          </p:nvPr>
        </p:nvSpPr>
        <p:spPr>
          <a:xfrm>
            <a:off x="457200" y="583556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5500" b="0" dirty="0" smtClean="0">
                <a:solidFill>
                  <a:srgbClr val="FF0000"/>
                </a:solidFill>
                <a:latin typeface="Yanone Kaffeesatz Bold"/>
                <a:cs typeface="Yanone Kaffeesatz Bold"/>
              </a:rPr>
              <a:t>Python Philosophy: </a:t>
            </a:r>
            <a:r>
              <a:rPr lang="en-US" sz="5500" b="0" dirty="0" smtClean="0">
                <a:solidFill>
                  <a:schemeClr val="bg1">
                    <a:lumMod val="65000"/>
                  </a:schemeClr>
                </a:solidFill>
              </a:rPr>
              <a:t>applied</a:t>
            </a:r>
            <a:endParaRPr lang="en" sz="5500" b="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8" name="Shape 88"/>
          <p:cNvSpPr txBox="1">
            <a:spLocks noGrp="1"/>
          </p:cNvSpPr>
          <p:nvPr>
            <p:ph type="body" idx="1"/>
          </p:nvPr>
        </p:nvSpPr>
        <p:spPr>
          <a:xfrm>
            <a:off x="457200" y="1726556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95300" indent="-457200">
              <a:lnSpc>
                <a:spcPct val="120000"/>
              </a:lnSpc>
            </a:pPr>
            <a:r>
              <a:rPr lang="en-US" sz="2800" dirty="0" smtClean="0"/>
              <a:t>Python is a </a:t>
            </a:r>
            <a:r>
              <a:rPr lang="en-US" sz="2800" i="1" dirty="0" smtClean="0">
                <a:solidFill>
                  <a:srgbClr val="A6A6A6"/>
                </a:solidFill>
              </a:rPr>
              <a:t>humane interface </a:t>
            </a:r>
            <a:r>
              <a:rPr lang="en-US" sz="2800" dirty="0" smtClean="0"/>
              <a:t>(many ways to do things)</a:t>
            </a:r>
          </a:p>
          <a:p>
            <a:pPr marL="495300" indent="-457200">
              <a:lnSpc>
                <a:spcPct val="120000"/>
              </a:lnSpc>
            </a:pPr>
            <a:r>
              <a:rPr lang="en-US" sz="2800" dirty="0" smtClean="0"/>
              <a:t>Favors readability and variety over concision and perfection</a:t>
            </a:r>
          </a:p>
          <a:p>
            <a:pPr marL="495300" indent="-457200">
              <a:lnSpc>
                <a:spcPct val="120000"/>
              </a:lnSpc>
            </a:pPr>
            <a:r>
              <a:rPr lang="en-US" sz="2800" dirty="0" smtClean="0"/>
              <a:t>But it still has clear rules for what good style is</a:t>
            </a:r>
          </a:p>
          <a:p>
            <a:pPr marL="495300" indent="-457200">
              <a:lnSpc>
                <a:spcPct val="120000"/>
              </a:lnSpc>
            </a:pPr>
            <a:r>
              <a:rPr lang="en-US" sz="2800" dirty="0" smtClean="0"/>
              <a:t>Sometimes this makes code harder to understand, but usually it’s easier</a:t>
            </a:r>
          </a:p>
          <a:p>
            <a:pPr marL="495300" indent="-457200">
              <a:lnSpc>
                <a:spcPct val="120000"/>
              </a:lnSpc>
            </a:pPr>
            <a:r>
              <a:rPr lang="en-US" sz="2800" dirty="0" smtClean="0"/>
              <a:t>Contrasts with a </a:t>
            </a:r>
            <a:r>
              <a:rPr lang="en-US" sz="2800" i="1" dirty="0" smtClean="0">
                <a:solidFill>
                  <a:srgbClr val="A6A6A6"/>
                </a:solidFill>
              </a:rPr>
              <a:t>minimal interface</a:t>
            </a:r>
            <a:r>
              <a:rPr lang="en-US" sz="2800" dirty="0" smtClean="0"/>
              <a:t> with one (or very few) “correct” ways to do things  </a:t>
            </a:r>
            <a:endParaRPr lang="en" sz="2800" dirty="0"/>
          </a:p>
        </p:txBody>
      </p:sp>
    </p:spTree>
    <p:extLst>
      <p:ext uri="{BB962C8B-B14F-4D97-AF65-F5344CB8AC3E}">
        <p14:creationId xmlns:p14="http://schemas.microsoft.com/office/powerpoint/2010/main" val="613357393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>
            <a:spLocks noGrp="1"/>
          </p:cNvSpPr>
          <p:nvPr>
            <p:ph type="title"/>
          </p:nvPr>
        </p:nvSpPr>
        <p:spPr>
          <a:xfrm>
            <a:off x="274319" y="274319"/>
            <a:ext cx="8663939" cy="891539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7200" dirty="0">
                <a:solidFill>
                  <a:srgbClr val="FF0000"/>
                </a:solidFill>
                <a:latin typeface="Yanone Kaffeesatz Bold"/>
                <a:cs typeface="Yanone Kaffeesatz Bold"/>
              </a:rPr>
              <a:t>Dogma</a:t>
            </a:r>
          </a:p>
        </p:txBody>
      </p:sp>
      <p:sp>
        <p:nvSpPr>
          <p:cNvPr id="104" name="Shape 104"/>
          <p:cNvSpPr txBox="1">
            <a:spLocks noGrp="1"/>
          </p:cNvSpPr>
          <p:nvPr>
            <p:ph type="body" idx="1"/>
          </p:nvPr>
        </p:nvSpPr>
        <p:spPr>
          <a:xfrm>
            <a:off x="274319" y="1645919"/>
            <a:ext cx="5632200" cy="5006399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 marL="381000" marR="0" lvl="0" indent="-220133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98765"/>
              <a:buFont typeface="Arial"/>
              <a:buChar char="●"/>
            </a:pPr>
            <a:r>
              <a:rPr lang="en" sz="2666" dirty="0">
                <a:solidFill>
                  <a:srgbClr val="000000"/>
                </a:solidFill>
                <a:sym typeface="Arial"/>
              </a:rPr>
              <a:t>Language x is not web-scale</a:t>
            </a:r>
          </a:p>
          <a:p>
            <a:pPr marL="381000" marR="0" lvl="0" indent="-220133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98765"/>
              <a:buFont typeface="Arial"/>
              <a:buChar char="●"/>
            </a:pPr>
            <a:r>
              <a:rPr lang="en" sz="2666" dirty="0">
                <a:solidFill>
                  <a:srgbClr val="000000"/>
                </a:solidFill>
                <a:sym typeface="Arial"/>
              </a:rPr>
              <a:t>Language x is not enterprise </a:t>
            </a:r>
          </a:p>
          <a:p>
            <a:pPr marL="381000" marR="0" lvl="0" indent="-220133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98765"/>
              <a:buFont typeface="Arial"/>
              <a:buChar char="●"/>
            </a:pPr>
            <a:r>
              <a:rPr lang="en" sz="2666" dirty="0">
                <a:solidFill>
                  <a:srgbClr val="000000"/>
                </a:solidFill>
                <a:sym typeface="Arial"/>
              </a:rPr>
              <a:t>Language x does not scale</a:t>
            </a:r>
          </a:p>
          <a:p>
            <a:pPr marL="381000" marR="0" lvl="0" indent="-220133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98765"/>
              <a:buFont typeface="Arial"/>
              <a:buChar char="●"/>
            </a:pPr>
            <a:r>
              <a:rPr lang="en" sz="2666" dirty="0">
                <a:solidFill>
                  <a:srgbClr val="000000"/>
                </a:solidFill>
                <a:sym typeface="Arial"/>
              </a:rPr>
              <a:t>The x framework doesn't handle this weird edge case 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endParaRPr sz="2666" dirty="0">
              <a:solidFill>
                <a:srgbClr val="000000"/>
              </a:solidFill>
              <a:sym typeface="Arial"/>
            </a:endParaRP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endParaRPr sz="2666" dirty="0">
              <a:solidFill>
                <a:srgbClr val="000000"/>
              </a:solidFill>
              <a:sym typeface="Arial"/>
            </a:endParaRPr>
          </a:p>
        </p:txBody>
      </p:sp>
      <p:pic>
        <p:nvPicPr>
          <p:cNvPr id="105" name="Shape 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6414" y="1685936"/>
            <a:ext cx="2971800" cy="34861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6262" y="968328"/>
            <a:ext cx="6643271" cy="4982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890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G_5267.MOV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03438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317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7200" b="0" dirty="0" smtClean="0">
                <a:solidFill>
                  <a:srgbClr val="FF0000"/>
                </a:solidFill>
                <a:latin typeface="Yanone Kaffeesatz Bold"/>
                <a:cs typeface="Yanone Kaffeesatz Bold"/>
              </a:rPr>
              <a:t>Why Python</a:t>
            </a:r>
            <a:endParaRPr lang="en" sz="7200" b="0" dirty="0">
              <a:solidFill>
                <a:srgbClr val="FF0000"/>
              </a:solidFill>
              <a:latin typeface="Yanone Kaffeesatz Bold"/>
              <a:cs typeface="Yanone Kaffeesatz Bold"/>
            </a:endParaRPr>
          </a:p>
        </p:txBody>
      </p:sp>
      <p:sp>
        <p:nvSpPr>
          <p:cNvPr id="88" name="Shape 8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381000" lvl="0" indent="-254000">
              <a:lnSpc>
                <a:spcPct val="120000"/>
              </a:lnSpc>
              <a:buClr>
                <a:srgbClr val="000000"/>
              </a:buClr>
            </a:pPr>
            <a:r>
              <a:rPr lang="en" sz="2500" dirty="0">
                <a:solidFill>
                  <a:srgbClr val="000000"/>
                </a:solidFill>
                <a:sym typeface="Open Sans"/>
              </a:rPr>
              <a:t>General purpose</a:t>
            </a:r>
          </a:p>
          <a:p>
            <a:pPr marL="381000" lvl="0" indent="-254000">
              <a:lnSpc>
                <a:spcPct val="120000"/>
              </a:lnSpc>
              <a:buClr>
                <a:srgbClr val="000000"/>
              </a:buClr>
            </a:pPr>
            <a:r>
              <a:rPr lang="en" sz="2500" dirty="0">
                <a:solidFill>
                  <a:srgbClr val="000000"/>
                </a:solidFill>
                <a:sym typeface="Open Sans"/>
              </a:rPr>
              <a:t>Usable </a:t>
            </a:r>
            <a:r>
              <a:rPr lang="en" sz="2500" dirty="0">
                <a:sym typeface="Open Sans"/>
              </a:rPr>
              <a:t>on your computer</a:t>
            </a:r>
            <a:r>
              <a:rPr lang="en" sz="2500" dirty="0">
                <a:solidFill>
                  <a:srgbClr val="000000"/>
                </a:solidFill>
                <a:sym typeface="Open Sans"/>
              </a:rPr>
              <a:t> or over the web</a:t>
            </a:r>
          </a:p>
          <a:p>
            <a:pPr marL="381000" lvl="0" indent="-254000">
              <a:lnSpc>
                <a:spcPct val="120000"/>
              </a:lnSpc>
              <a:buClr>
                <a:srgbClr val="000000"/>
              </a:buClr>
            </a:pPr>
            <a:r>
              <a:rPr lang="en" sz="2500" dirty="0">
                <a:solidFill>
                  <a:srgbClr val="000000"/>
                </a:solidFill>
                <a:sym typeface="Open Sans"/>
              </a:rPr>
              <a:t>English-like syntax and useful built-in features</a:t>
            </a:r>
          </a:p>
          <a:p>
            <a:pPr marL="381000" lvl="0" indent="-254000">
              <a:lnSpc>
                <a:spcPct val="120000"/>
              </a:lnSpc>
              <a:buClr>
                <a:srgbClr val="000000"/>
              </a:buClr>
            </a:pPr>
            <a:r>
              <a:rPr lang="en" sz="2500" dirty="0">
                <a:solidFill>
                  <a:srgbClr val="000000"/>
                </a:solidFill>
                <a:sym typeface="Open Sans"/>
              </a:rPr>
              <a:t>"Fun" to </a:t>
            </a:r>
            <a:r>
              <a:rPr lang="en" sz="2500" dirty="0" smtClean="0">
                <a:solidFill>
                  <a:srgbClr val="000000"/>
                </a:solidFill>
                <a:sym typeface="Open Sans"/>
              </a:rPr>
              <a:t>write</a:t>
            </a:r>
            <a:endParaRPr lang="en-US" sz="2500" dirty="0" smtClean="0"/>
          </a:p>
          <a:p>
            <a:pPr marL="457200" lvl="0" indent="-419100" rtl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-US" sz="2500" dirty="0" smtClean="0"/>
              <a:t>Syntax makes tabbing matter</a:t>
            </a:r>
          </a:p>
          <a:p>
            <a:pPr marL="457200" indent="-419100">
              <a:lnSpc>
                <a:spcPct val="120000"/>
              </a:lnSpc>
            </a:pPr>
            <a:r>
              <a:rPr lang="en-US" sz="2500" dirty="0" smtClean="0"/>
              <a:t>Enforces good behaviors</a:t>
            </a:r>
          </a:p>
          <a:p>
            <a:pPr marL="457200" indent="-419100">
              <a:lnSpc>
                <a:spcPct val="120000"/>
              </a:lnSpc>
            </a:pPr>
            <a:r>
              <a:rPr lang="en-US" sz="2500" dirty="0" smtClean="0"/>
              <a:t>Makes code very legible</a:t>
            </a:r>
          </a:p>
          <a:p>
            <a:pPr marL="457200" lvl="0" indent="-419100" rtl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-US" sz="2500" dirty="0" smtClean="0"/>
              <a:t>Flexible</a:t>
            </a:r>
            <a:endParaRPr lang="en-US" sz="2500" dirty="0"/>
          </a:p>
          <a:p>
            <a:pPr marL="457200" lvl="0" indent="-419100" rtl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-US" sz="2500" dirty="0" smtClean="0"/>
              <a:t>Implement things yourself</a:t>
            </a:r>
          </a:p>
          <a:p>
            <a:pPr marL="457200" lvl="0" indent="-419100" rtl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-US" sz="2500" dirty="0" smtClean="0"/>
              <a:t>Good support</a:t>
            </a:r>
          </a:p>
          <a:p>
            <a:pPr marL="457200" lvl="0" indent="-419100" rtl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endParaRPr lang="en-US" sz="2500" dirty="0" smtClean="0"/>
          </a:p>
        </p:txBody>
      </p:sp>
    </p:spTree>
    <p:extLst>
      <p:ext uri="{BB962C8B-B14F-4D97-AF65-F5344CB8AC3E}">
        <p14:creationId xmlns:p14="http://schemas.microsoft.com/office/powerpoint/2010/main" val="2003897879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7200" b="0" dirty="0" smtClean="0">
                <a:solidFill>
                  <a:srgbClr val="FF0000"/>
                </a:solidFill>
                <a:latin typeface="Yanone Kaffeesatz Bold"/>
                <a:cs typeface="Yanone Kaffeesatz Bold"/>
              </a:rPr>
              <a:t>Why Not Python</a:t>
            </a:r>
            <a:endParaRPr lang="en" sz="7200" b="0" dirty="0">
              <a:solidFill>
                <a:srgbClr val="FF0000"/>
              </a:solidFill>
              <a:latin typeface="Yanone Kaffeesatz Bold"/>
              <a:cs typeface="Yanone Kaffeesatz Bold"/>
            </a:endParaRPr>
          </a:p>
        </p:txBody>
      </p:sp>
      <p:sp>
        <p:nvSpPr>
          <p:cNvPr id="88" name="Shape 8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Other languages can do some things better</a:t>
            </a:r>
          </a:p>
          <a:p>
            <a:pPr marL="914400" lvl="1" indent="-487363">
              <a:lnSpc>
                <a:spcPct val="120000"/>
              </a:lnSpc>
            </a:pP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R </a:t>
            </a:r>
            <a:r>
              <a:rPr lang="mr-IN" dirty="0" smtClean="0">
                <a:latin typeface="Arial" charset="0"/>
                <a:ea typeface="Arial" charset="0"/>
                <a:cs typeface="Arial" charset="0"/>
              </a:rPr>
              <a:t>–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better at stats and text analysis</a:t>
            </a:r>
          </a:p>
          <a:p>
            <a:pPr marL="914400" lvl="1" indent="-487363">
              <a:lnSpc>
                <a:spcPct val="120000"/>
              </a:lnSpc>
            </a:pP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Can do those things in Python, but might be slower or implementing from scratch</a:t>
            </a:r>
          </a:p>
          <a:p>
            <a:pPr marL="457200" indent="-419100">
              <a:lnSpc>
                <a:spcPct val="120000"/>
              </a:lnSpc>
            </a:pPr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Difficult to manage package installations</a:t>
            </a:r>
          </a:p>
          <a:p>
            <a:pPr marL="457200" indent="-419100">
              <a:lnSpc>
                <a:spcPct val="120000"/>
              </a:lnSpc>
            </a:pPr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Syntax matters</a:t>
            </a:r>
          </a:p>
          <a:p>
            <a:pPr marL="914400" lvl="1" indent="-457200">
              <a:lnSpc>
                <a:spcPct val="120000"/>
              </a:lnSpc>
            </a:pP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Forces you to have good behavior </a:t>
            </a:r>
            <a:r>
              <a:rPr lang="en-US" dirty="0" smtClean="0">
                <a:latin typeface="Arial" charset="0"/>
                <a:ea typeface="Arial" charset="0"/>
                <a:cs typeface="Arial" charset="0"/>
                <a:sym typeface="Wingdings"/>
              </a:rPr>
              <a:t></a:t>
            </a:r>
          </a:p>
          <a:p>
            <a:pPr marL="381000" lvl="0" indent="-254000">
              <a:buClr>
                <a:srgbClr val="000000"/>
              </a:buClr>
            </a:pPr>
            <a:r>
              <a:rPr lang="en" sz="240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/>
              </a:rPr>
              <a:t>Not as easy to run on the web as PHP </a:t>
            </a:r>
          </a:p>
          <a:p>
            <a:pPr marL="381000" lvl="0" indent="-254000">
              <a:buClr>
                <a:srgbClr val="000000"/>
              </a:buClr>
            </a:pPr>
            <a:r>
              <a:rPr lang="en" sz="240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/>
              </a:rPr>
              <a:t>Used less often than PHP, and major platforms (WordPress, Drupal, </a:t>
            </a:r>
            <a:r>
              <a:rPr lang="en" sz="2400" dirty="0" err="1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/>
              </a:rPr>
              <a:t>Omeka</a:t>
            </a:r>
            <a:r>
              <a:rPr lang="en" sz="240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/>
              </a:rPr>
              <a:t>) use PHP</a:t>
            </a:r>
          </a:p>
          <a:p>
            <a:pPr marL="914400" lvl="1" indent="-457200">
              <a:lnSpc>
                <a:spcPct val="120000"/>
              </a:lnSpc>
            </a:pP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435468653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7200" b="0" dirty="0" smtClean="0">
                <a:solidFill>
                  <a:srgbClr val="FF0000"/>
                </a:solidFill>
                <a:latin typeface="Yanone Kaffeesatz Bold"/>
                <a:cs typeface="Yanone Kaffeesatz Bold"/>
              </a:rPr>
              <a:t>Two Pythons</a:t>
            </a:r>
            <a:endParaRPr lang="en" sz="6000" b="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8" name="Shape 88"/>
          <p:cNvSpPr txBox="1">
            <a:spLocks noGrp="1"/>
          </p:cNvSpPr>
          <p:nvPr>
            <p:ph type="body" idx="1"/>
          </p:nvPr>
        </p:nvSpPr>
        <p:spPr>
          <a:xfrm>
            <a:off x="457200" y="1423815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38100">
              <a:lnSpc>
                <a:spcPct val="120000"/>
              </a:lnSpc>
              <a:buNone/>
            </a:pPr>
            <a:r>
              <a:rPr lang="en-US" sz="2200" dirty="0" smtClean="0"/>
              <a:t>Python 2.7 </a:t>
            </a:r>
          </a:p>
          <a:p>
            <a:pPr marL="38100">
              <a:lnSpc>
                <a:spcPct val="120000"/>
              </a:lnSpc>
              <a:buNone/>
            </a:pPr>
            <a:r>
              <a:rPr lang="en-US" sz="2200" dirty="0" smtClean="0"/>
              <a:t>Python 3.3</a:t>
            </a:r>
          </a:p>
          <a:p>
            <a:pPr marL="38100">
              <a:lnSpc>
                <a:spcPct val="120000"/>
              </a:lnSpc>
              <a:buNone/>
            </a:pPr>
            <a:endParaRPr lang="en-US" sz="2200" dirty="0"/>
          </a:p>
          <a:p>
            <a:pPr marL="38100">
              <a:lnSpc>
                <a:spcPct val="120000"/>
              </a:lnSpc>
              <a:buNone/>
            </a:pPr>
            <a:r>
              <a:rPr lang="en-US" sz="2200" dirty="0" smtClean="0"/>
              <a:t>Which to use? Complicated:</a:t>
            </a:r>
            <a:br>
              <a:rPr lang="en-US" sz="2200" dirty="0" smtClean="0"/>
            </a:br>
            <a:r>
              <a:rPr lang="en-US" sz="2200" dirty="0" smtClean="0"/>
              <a:t>2 is more widely used, more third-party packages and not all port to 3.</a:t>
            </a:r>
          </a:p>
          <a:p>
            <a:pPr marL="38100">
              <a:lnSpc>
                <a:spcPct val="120000"/>
              </a:lnSpc>
              <a:buNone/>
            </a:pPr>
            <a:endParaRPr lang="en-US" sz="2200" dirty="0" smtClean="0"/>
          </a:p>
          <a:p>
            <a:pPr marL="38100">
              <a:lnSpc>
                <a:spcPct val="120000"/>
              </a:lnSpc>
              <a:buNone/>
            </a:pPr>
            <a:r>
              <a:rPr lang="en-US" sz="2200" dirty="0" smtClean="0"/>
              <a:t>3 is the present and future. Has better support for internationalization.</a:t>
            </a:r>
          </a:p>
          <a:p>
            <a:pPr marL="38100">
              <a:lnSpc>
                <a:spcPct val="120000"/>
              </a:lnSpc>
              <a:buNone/>
            </a:pPr>
            <a:endParaRPr lang="en-US" sz="2200" dirty="0"/>
          </a:p>
          <a:p>
            <a:pPr marL="38100">
              <a:lnSpc>
                <a:spcPct val="120000"/>
              </a:lnSpc>
              <a:buNone/>
            </a:pPr>
            <a:r>
              <a:rPr lang="en-US" sz="2200" dirty="0" smtClean="0"/>
              <a:t>Mostly just need to know one the packages you’re using require. We’re using 3, but important to have both installed and know how to get between them.</a:t>
            </a:r>
          </a:p>
        </p:txBody>
      </p:sp>
    </p:spTree>
    <p:extLst>
      <p:ext uri="{BB962C8B-B14F-4D97-AF65-F5344CB8AC3E}">
        <p14:creationId xmlns:p14="http://schemas.microsoft.com/office/powerpoint/2010/main" val="1991312084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7200" b="0" dirty="0" smtClean="0">
                <a:solidFill>
                  <a:srgbClr val="FF0000"/>
                </a:solidFill>
                <a:latin typeface="Yanone Kaffeesatz Bold"/>
                <a:cs typeface="Yanone Kaffeesatz Bold"/>
              </a:rPr>
              <a:t>Two Pythons</a:t>
            </a:r>
            <a:endParaRPr lang="en" sz="6000" b="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8" name="Shape 8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38100">
              <a:lnSpc>
                <a:spcPct val="120000"/>
              </a:lnSpc>
              <a:buNone/>
            </a:pPr>
            <a:r>
              <a:rPr lang="en-US" sz="2200" dirty="0" smtClean="0"/>
              <a:t>Starting Python 2</a:t>
            </a:r>
          </a:p>
          <a:p>
            <a:pPr marL="38100">
              <a:lnSpc>
                <a:spcPct val="120000"/>
              </a:lnSpc>
              <a:buNone/>
            </a:pPr>
            <a:r>
              <a:rPr lang="en-US" sz="2200" dirty="0" smtClean="0"/>
              <a:t>$ python</a:t>
            </a:r>
          </a:p>
          <a:p>
            <a:pPr marL="38100">
              <a:lnSpc>
                <a:spcPct val="120000"/>
              </a:lnSpc>
              <a:buNone/>
            </a:pPr>
            <a:endParaRPr lang="en-US" sz="2200" dirty="0"/>
          </a:p>
          <a:p>
            <a:pPr marL="38100">
              <a:lnSpc>
                <a:spcPct val="120000"/>
              </a:lnSpc>
              <a:buNone/>
            </a:pPr>
            <a:r>
              <a:rPr lang="en-US" sz="2200" dirty="0" smtClean="0"/>
              <a:t>Starting Python 3</a:t>
            </a:r>
          </a:p>
          <a:p>
            <a:pPr marL="38100">
              <a:lnSpc>
                <a:spcPct val="120000"/>
              </a:lnSpc>
              <a:buNone/>
            </a:pPr>
            <a:r>
              <a:rPr lang="en-US" sz="2200" dirty="0" smtClean="0"/>
              <a:t>$ python3</a:t>
            </a:r>
          </a:p>
          <a:p>
            <a:pPr marL="38100">
              <a:lnSpc>
                <a:spcPct val="120000"/>
              </a:lnSpc>
              <a:buNone/>
            </a:pPr>
            <a:endParaRPr lang="en-US" sz="2200" dirty="0" smtClean="0"/>
          </a:p>
          <a:p>
            <a:pPr marL="38100">
              <a:lnSpc>
                <a:spcPct val="120000"/>
              </a:lnSpc>
              <a:buNone/>
            </a:pPr>
            <a:r>
              <a:rPr lang="en-US" sz="2200" dirty="0" smtClean="0"/>
              <a:t>Might be reversed on your machine (High Sierra reversed them for me)</a:t>
            </a:r>
            <a:endParaRPr lang="en-US" sz="2200" dirty="0"/>
          </a:p>
          <a:p>
            <a:pPr marL="38100">
              <a:lnSpc>
                <a:spcPct val="120000"/>
              </a:lnSpc>
              <a:buNone/>
            </a:pPr>
            <a:endParaRPr lang="en-US" sz="2200" dirty="0"/>
          </a:p>
          <a:p>
            <a:pPr marL="38100">
              <a:lnSpc>
                <a:spcPct val="120000"/>
              </a:lnSpc>
              <a:buNone/>
            </a:pPr>
            <a:r>
              <a:rPr lang="en-US" sz="2200" dirty="0" smtClean="0"/>
              <a:t>You can change this behavior </a:t>
            </a:r>
            <a:r>
              <a:rPr lang="mr-IN" sz="2200" dirty="0" smtClean="0"/>
              <a:t>–</a:t>
            </a:r>
            <a:r>
              <a:rPr lang="en-US" sz="2200" dirty="0" smtClean="0"/>
              <a:t> on my laptop I have those switched because I tend to use Python3 more.</a:t>
            </a:r>
          </a:p>
        </p:txBody>
      </p:sp>
    </p:spTree>
    <p:extLst>
      <p:ext uri="{BB962C8B-B14F-4D97-AF65-F5344CB8AC3E}">
        <p14:creationId xmlns:p14="http://schemas.microsoft.com/office/powerpoint/2010/main" val="68974727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>
            <a:spLocks noGrp="1"/>
          </p:cNvSpPr>
          <p:nvPr>
            <p:ph type="title"/>
          </p:nvPr>
        </p:nvSpPr>
        <p:spPr>
          <a:xfrm>
            <a:off x="274319" y="274319"/>
            <a:ext cx="8663939" cy="891539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720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What we will cover</a:t>
            </a:r>
          </a:p>
        </p:txBody>
      </p:sp>
      <p:sp>
        <p:nvSpPr>
          <p:cNvPr id="143" name="Shape 143"/>
          <p:cNvSpPr txBox="1">
            <a:spLocks noGrp="1"/>
          </p:cNvSpPr>
          <p:nvPr>
            <p:ph type="body" idx="1"/>
          </p:nvPr>
        </p:nvSpPr>
        <p:spPr>
          <a:xfrm>
            <a:off x="274319" y="1758495"/>
            <a:ext cx="8664000" cy="5006399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 marL="160867" marR="0" lvl="0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98765"/>
            </a:pPr>
            <a:r>
              <a:rPr lang="en" sz="3600" dirty="0">
                <a:solidFill>
                  <a:srgbClr val="000000"/>
                </a:solidFill>
                <a:sym typeface="Open Sans"/>
              </a:rPr>
              <a:t>What is a</a:t>
            </a:r>
            <a:r>
              <a:rPr lang="en" sz="3600" dirty="0">
                <a:solidFill>
                  <a:srgbClr val="000000"/>
                </a:solidFill>
                <a:sym typeface="Arial"/>
              </a:rPr>
              <a:t> </a:t>
            </a:r>
            <a:r>
              <a:rPr lang="en" sz="3600" b="1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data type</a:t>
            </a:r>
            <a:r>
              <a:rPr lang="en" sz="3600" dirty="0">
                <a:solidFill>
                  <a:srgbClr val="000000"/>
                </a:solidFill>
                <a:sym typeface="Arial"/>
              </a:rPr>
              <a:t>?</a:t>
            </a:r>
          </a:p>
          <a:p>
            <a:pPr marL="160867" marR="0" lvl="0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98765"/>
            </a:pPr>
            <a:r>
              <a:rPr lang="en" sz="3600" dirty="0">
                <a:solidFill>
                  <a:srgbClr val="000000"/>
                </a:solidFill>
                <a:sym typeface="Open Sans"/>
              </a:rPr>
              <a:t>What is a</a:t>
            </a:r>
            <a:r>
              <a:rPr lang="en" sz="3600" dirty="0">
                <a:solidFill>
                  <a:srgbClr val="000000"/>
                </a:solidFill>
                <a:sym typeface="Arial"/>
              </a:rPr>
              <a:t> </a:t>
            </a:r>
            <a:r>
              <a:rPr lang="en" sz="3600" b="1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variable</a:t>
            </a:r>
            <a:r>
              <a:rPr lang="en" sz="3600" dirty="0" smtClean="0">
                <a:solidFill>
                  <a:srgbClr val="000000"/>
                </a:solidFill>
                <a:sym typeface="Arial"/>
              </a:rPr>
              <a:t>?</a:t>
            </a:r>
          </a:p>
          <a:p>
            <a:pPr marL="160867" marR="0" lvl="0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98765"/>
            </a:pPr>
            <a:r>
              <a:rPr lang="en" sz="3600" dirty="0" smtClean="0">
                <a:solidFill>
                  <a:srgbClr val="000000"/>
                </a:solidFill>
                <a:sym typeface="Open Sans"/>
              </a:rPr>
              <a:t>What is an </a:t>
            </a:r>
            <a:r>
              <a:rPr lang="en" sz="3600" b="1" dirty="0" smtClean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operator</a:t>
            </a:r>
            <a:r>
              <a:rPr lang="en" sz="3600" dirty="0" smtClean="0">
                <a:solidFill>
                  <a:srgbClr val="000000"/>
                </a:solidFill>
                <a:sym typeface="Arial"/>
              </a:rPr>
              <a:t>?</a:t>
            </a:r>
            <a:endParaRPr lang="en" sz="3600" dirty="0">
              <a:solidFill>
                <a:srgbClr val="000000"/>
              </a:solidFill>
              <a:sym typeface="Arial"/>
            </a:endParaRPr>
          </a:p>
        </p:txBody>
      </p:sp>
      <p:pic>
        <p:nvPicPr>
          <p:cNvPr id="144" name="Shape 1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13179" y="1758495"/>
            <a:ext cx="3325140" cy="3363593"/>
          </a:xfrm>
          <a:prstGeom prst="rect">
            <a:avLst/>
          </a:prstGeom>
          <a:noFill/>
          <a:ln>
            <a:noFill/>
          </a:ln>
        </p:spPr>
      </p:pic>
    </p:spTree>
  </p:cSld>
  <p:clrMapOvr>
    <a:overrideClrMapping bg1="lt1" tx1="dk1" bg2="dk2" tx2="lt2" accent1="accent1" accent2="accent2" accent3="accent3" accent4="accent4" accent5="accent5" accent6="accent6" hlink="hlink" folHlink="folHlink"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>
            <a:spLocks noGrp="1"/>
          </p:cNvSpPr>
          <p:nvPr>
            <p:ph type="title"/>
          </p:nvPr>
        </p:nvSpPr>
        <p:spPr>
          <a:xfrm>
            <a:off x="274319" y="274319"/>
            <a:ext cx="8663939" cy="1075168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720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What</a:t>
            </a:r>
            <a:r>
              <a:rPr lang="en" sz="4266" dirty="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 </a:t>
            </a:r>
            <a:r>
              <a:rPr lang="en" sz="720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you will be able to do</a:t>
            </a:r>
          </a:p>
        </p:txBody>
      </p:sp>
      <p:sp>
        <p:nvSpPr>
          <p:cNvPr id="150" name="Shape 150"/>
          <p:cNvSpPr txBox="1">
            <a:spLocks noGrp="1"/>
          </p:cNvSpPr>
          <p:nvPr>
            <p:ph type="body" idx="1"/>
          </p:nvPr>
        </p:nvSpPr>
        <p:spPr>
          <a:xfrm>
            <a:off x="274318" y="2636519"/>
            <a:ext cx="8663939" cy="5006339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 marL="160867" marR="0" lvl="0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98765"/>
            </a:pPr>
            <a:r>
              <a:rPr lang="en" sz="3600" dirty="0">
                <a:sym typeface="Open Sans"/>
              </a:rPr>
              <a:t>create numeric and text information</a:t>
            </a:r>
          </a:p>
          <a:p>
            <a:pPr marL="160867" marR="0" lvl="0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98765"/>
            </a:pPr>
            <a:r>
              <a:rPr lang="en" sz="3600" dirty="0">
                <a:sym typeface="Open Sans"/>
              </a:rPr>
              <a:t>store information in variables</a:t>
            </a:r>
          </a:p>
          <a:p>
            <a:pPr marL="160867" marR="0" lvl="0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98765"/>
            </a:pPr>
            <a:r>
              <a:rPr lang="en" sz="3600" dirty="0">
                <a:sym typeface="Open Sans"/>
              </a:rPr>
              <a:t>print information to the screen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7200" b="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</a:rPr>
              <a:t>Open the Terminal</a:t>
            </a:r>
          </a:p>
        </p:txBody>
      </p:sp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38100" lvl="0" rtl="0"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endParaRPr lang="en" dirty="0" smtClean="0"/>
          </a:p>
          <a:p>
            <a:pPr marL="38100" lvl="0" rtl="0"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r>
              <a:rPr lang="en" dirty="0" smtClean="0"/>
              <a:t>For us right now on VirtualBox:</a:t>
            </a:r>
          </a:p>
          <a:p>
            <a:pPr marL="38100" lvl="0" rtl="0"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endParaRPr lang="en" dirty="0" smtClean="0"/>
          </a:p>
          <a:p>
            <a:pPr marL="495300" indent="-457200"/>
            <a:r>
              <a:rPr lang="en" dirty="0" smtClean="0"/>
              <a:t>Mint (Ubuntu): </a:t>
            </a:r>
            <a:r>
              <a:rPr lang="en" dirty="0" smtClean="0">
                <a:latin typeface="Courier New"/>
                <a:ea typeface="Courier New"/>
                <a:cs typeface="Courier New"/>
                <a:sym typeface="Courier New"/>
              </a:rPr>
              <a:t>Terminal</a:t>
            </a:r>
          </a:p>
          <a:p>
            <a:pPr marL="495300" indent="-457200"/>
            <a:endParaRPr lang="en" dirty="0">
              <a:latin typeface="Courier New"/>
              <a:cs typeface="Courier New"/>
              <a:sym typeface="Courier New"/>
            </a:endParaRPr>
          </a:p>
          <a:p>
            <a:pPr marL="38100">
              <a:buNone/>
            </a:pPr>
            <a:r>
              <a:rPr lang="en" dirty="0" smtClean="0"/>
              <a:t>Elsewhere:</a:t>
            </a:r>
          </a:p>
          <a:p>
            <a:pPr marL="38100">
              <a:buNone/>
            </a:pPr>
            <a:endParaRPr lang="en" dirty="0" smtClean="0"/>
          </a:p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 smtClean="0"/>
              <a:t>Windows</a:t>
            </a:r>
            <a:r>
              <a:rPr lang="en" dirty="0"/>
              <a:t>: </a:t>
            </a:r>
            <a:r>
              <a:rPr lang="en" dirty="0">
                <a:latin typeface="Courier New"/>
                <a:ea typeface="Courier New"/>
                <a:cs typeface="Courier New"/>
                <a:sym typeface="Courier New"/>
              </a:rPr>
              <a:t>git </a:t>
            </a:r>
            <a:r>
              <a:rPr lang="en" dirty="0" smtClean="0">
                <a:latin typeface="Courier New"/>
                <a:ea typeface="Courier New"/>
                <a:cs typeface="Courier New"/>
                <a:sym typeface="Courier New"/>
              </a:rPr>
              <a:t>bash</a:t>
            </a:r>
            <a:endParaRPr lang="en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-4191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OS X: </a:t>
            </a:r>
            <a:r>
              <a:rPr lang="en" dirty="0" smtClean="0">
                <a:latin typeface="Courier New"/>
                <a:ea typeface="Courier New"/>
                <a:cs typeface="Courier New"/>
                <a:sym typeface="Courier New"/>
              </a:rPr>
              <a:t>iTerm2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7200" b="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</a:rPr>
              <a:t>Prompt</a:t>
            </a:r>
          </a:p>
        </p:txBody>
      </p:sp>
      <p:sp>
        <p:nvSpPr>
          <p:cNvPr id="163" name="Shape 16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lnSpc>
                <a:spcPct val="14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Terminals show a line of text after a command finishes</a:t>
            </a:r>
          </a:p>
          <a:p>
            <a:pPr marL="457200" lvl="0" indent="-419100" rtl="0">
              <a:lnSpc>
                <a:spcPct val="14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Whenever instructions start with "</a:t>
            </a:r>
            <a:r>
              <a:rPr lang="en" dirty="0">
                <a:latin typeface="Courier New"/>
                <a:ea typeface="Courier New"/>
                <a:cs typeface="Courier New"/>
                <a:sym typeface="Courier New"/>
              </a:rPr>
              <a:t>$</a:t>
            </a:r>
            <a:r>
              <a:rPr lang="en" dirty="0"/>
              <a:t> ", type the rest of the line into the terminal</a:t>
            </a:r>
          </a:p>
          <a:p>
            <a:pPr marL="457200" lvl="0" indent="-419100" rtl="0">
              <a:lnSpc>
                <a:spcPct val="14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Let's give the terminal a </a:t>
            </a:r>
            <a:r>
              <a:rPr lang="en" dirty="0">
                <a:latin typeface="Courier New"/>
                <a:ea typeface="Courier New"/>
                <a:cs typeface="Courier New"/>
                <a:sym typeface="Courier New"/>
              </a:rPr>
              <a:t>command</a:t>
            </a:r>
            <a:r>
              <a:rPr lang="en" dirty="0"/>
              <a:t> to open </a:t>
            </a:r>
            <a:r>
              <a:rPr lang="en" dirty="0" smtClean="0"/>
              <a:t>Python 3.3 (python3)</a:t>
            </a:r>
            <a:endParaRPr lang="en" dirty="0"/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 lvl="0">
              <a:spcBef>
                <a:spcPts val="0"/>
              </a:spcBef>
              <a:buNone/>
            </a:pPr>
            <a:r>
              <a:rPr lang="en" sz="3600" b="1" dirty="0">
                <a:solidFill>
                  <a:srgbClr val="4A86E8"/>
                </a:solidFill>
                <a:latin typeface="Courier New"/>
                <a:ea typeface="Courier New"/>
                <a:cs typeface="Courier New"/>
                <a:sym typeface="Courier New"/>
              </a:rPr>
              <a:t>$ </a:t>
            </a:r>
            <a:r>
              <a:rPr lang="en" sz="3600" b="1" dirty="0" smtClean="0">
                <a:solidFill>
                  <a:srgbClr val="4A86E8"/>
                </a:solidFill>
                <a:latin typeface="Courier New"/>
                <a:ea typeface="Courier New"/>
                <a:cs typeface="Courier New"/>
                <a:sym typeface="Courier New"/>
              </a:rPr>
              <a:t>python3</a:t>
            </a:r>
            <a:endParaRPr lang="en" sz="3600" b="1" dirty="0">
              <a:solidFill>
                <a:srgbClr val="4A86E8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7200" b="0" dirty="0" smtClean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</a:rPr>
              <a:t>python3</a:t>
            </a:r>
            <a:endParaRPr lang="en" sz="6000" b="0" dirty="0">
              <a:solidFill>
                <a:schemeClr val="bg1">
                  <a:lumMod val="50000"/>
                </a:schemeClr>
              </a:solidFill>
              <a:ea typeface="Ubuntu"/>
            </a:endParaRPr>
          </a:p>
        </p:txBody>
      </p:sp>
      <p:sp>
        <p:nvSpPr>
          <p:cNvPr id="169" name="Shape 169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/>
              <a:t>Python has </a:t>
            </a:r>
            <a:r>
              <a:rPr lang="en" dirty="0"/>
              <a:t>its own prompt </a:t>
            </a:r>
            <a:r>
              <a:rPr lang="en" dirty="0" smtClean="0"/>
              <a:t>that ends </a:t>
            </a:r>
            <a:r>
              <a:rPr lang="en" dirty="0"/>
              <a:t>with </a:t>
            </a:r>
            <a:r>
              <a:rPr lang="en" dirty="0" smtClean="0">
                <a:solidFill>
                  <a:srgbClr val="0E72A4"/>
                </a:solidFill>
                <a:latin typeface="Courier New"/>
                <a:ea typeface="Courier New"/>
                <a:cs typeface="Courier New"/>
                <a:sym typeface="Courier New"/>
              </a:rPr>
              <a:t>&gt;&gt;&gt;</a:t>
            </a:r>
            <a:endParaRPr lang="en" dirty="0">
              <a:solidFill>
                <a:srgbClr val="0E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>
              <a:buNone/>
            </a:pPr>
            <a:r>
              <a:rPr lang="en" dirty="0">
                <a:latin typeface="Menlo Regular"/>
                <a:cs typeface="Menlo Regular"/>
              </a:rPr>
              <a:t>$ </a:t>
            </a:r>
            <a:r>
              <a:rPr lang="en" dirty="0" smtClean="0">
                <a:latin typeface="Menlo Regular"/>
                <a:cs typeface="Menlo Regular"/>
              </a:rPr>
              <a:t>python3</a:t>
            </a:r>
            <a:endParaRPr lang="en" dirty="0">
              <a:latin typeface="Menlo Regular"/>
              <a:cs typeface="Menlo Regular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dirty="0" smtClean="0">
                <a:latin typeface="Menlo Regular"/>
                <a:cs typeface="Menlo Regular"/>
              </a:rPr>
              <a:t>&gt;&gt;&gt;</a:t>
            </a:r>
            <a:endParaRPr lang="en" dirty="0">
              <a:latin typeface="Menlo Regular"/>
              <a:cs typeface="Menlo Regular"/>
            </a:endParaRPr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>
              <a:spcBef>
                <a:spcPts val="0"/>
              </a:spcBef>
              <a:buNone/>
            </a:pPr>
            <a:r>
              <a:rPr lang="en" dirty="0"/>
              <a:t>You can use </a:t>
            </a:r>
            <a:r>
              <a:rPr lang="en" sz="2400" dirty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Control + D</a:t>
            </a:r>
            <a:r>
              <a:rPr lang="en" sz="2400" dirty="0">
                <a:solidFill>
                  <a:srgbClr val="7F7F7F"/>
                </a:solidFill>
                <a:latin typeface="Menlo Regular"/>
                <a:cs typeface="Menlo Regular"/>
              </a:rPr>
              <a:t> </a:t>
            </a:r>
            <a:r>
              <a:rPr lang="en" dirty="0"/>
              <a:t>to exit </a:t>
            </a:r>
            <a:r>
              <a:rPr lang="en" dirty="0" smtClean="0"/>
              <a:t>Python at </a:t>
            </a:r>
            <a:r>
              <a:rPr lang="en" dirty="0"/>
              <a:t>any time or type </a:t>
            </a:r>
            <a:r>
              <a:rPr lang="en" sz="2400" dirty="0" smtClean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exit()</a:t>
            </a:r>
            <a:r>
              <a:rPr lang="en" dirty="0" smtClean="0">
                <a:solidFill>
                  <a:srgbClr val="0E72A4"/>
                </a:solidFill>
              </a:rPr>
              <a:t> </a:t>
            </a:r>
            <a:r>
              <a:rPr lang="en" dirty="0"/>
              <a:t>on its own </a:t>
            </a:r>
            <a:r>
              <a:rPr lang="en" dirty="0" smtClean="0"/>
              <a:t>line</a:t>
            </a:r>
            <a:endParaRPr lang="en-US" dirty="0" smtClean="0"/>
          </a:p>
          <a:p>
            <a:pPr>
              <a:spcBef>
                <a:spcPts val="0"/>
              </a:spcBef>
              <a:buNone/>
            </a:pPr>
            <a:endParaRPr lang="en-US" dirty="0"/>
          </a:p>
          <a:p>
            <a:pPr>
              <a:spcBef>
                <a:spcPts val="0"/>
              </a:spcBef>
              <a:buNone/>
            </a:pPr>
            <a:r>
              <a:rPr lang="en-US" dirty="0" smtClean="0"/>
              <a:t>When running Python in terminal, terminal commands won’t work</a:t>
            </a:r>
            <a:endParaRPr lang="en" dirty="0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7200" b="0" dirty="0" smtClean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</a:rPr>
              <a:t>python3</a:t>
            </a:r>
            <a:endParaRPr lang="en" sz="6000" b="0" dirty="0">
              <a:solidFill>
                <a:schemeClr val="bg1">
                  <a:lumMod val="50000"/>
                </a:schemeClr>
              </a:solidFill>
              <a:ea typeface="Ubuntu"/>
            </a:endParaRPr>
          </a:p>
        </p:txBody>
      </p:sp>
      <p:sp>
        <p:nvSpPr>
          <p:cNvPr id="169" name="Shape 169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smtClean="0"/>
              <a:t>You'll run Python from the command line, but you can't run command line commands once you're running Python. In other words…</a:t>
            </a:r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>
              <a:buNone/>
            </a:pPr>
            <a:r>
              <a:rPr lang="en" dirty="0">
                <a:latin typeface="Menlo Regular"/>
                <a:cs typeface="Menlo Regular"/>
              </a:rPr>
              <a:t>$ </a:t>
            </a:r>
            <a:r>
              <a:rPr lang="en" dirty="0" smtClean="0">
                <a:latin typeface="Menlo Regular"/>
                <a:cs typeface="Menlo Regular"/>
              </a:rPr>
              <a:t>python3</a:t>
            </a:r>
          </a:p>
          <a:p>
            <a:pPr lvl="0" rtl="0">
              <a:spcBef>
                <a:spcPts val="0"/>
              </a:spcBef>
              <a:buNone/>
            </a:pPr>
            <a:r>
              <a:rPr lang="en" dirty="0" smtClean="0">
                <a:latin typeface="Menlo Regular"/>
                <a:cs typeface="Menlo Regular"/>
              </a:rPr>
              <a:t>&gt;&gt;&gt;</a:t>
            </a:r>
            <a:r>
              <a:rPr lang="en-US" dirty="0" smtClean="0">
                <a:latin typeface="Menlo Regular"/>
                <a:cs typeface="Menlo Regular"/>
              </a:rPr>
              <a:t> cd</a:t>
            </a:r>
          </a:p>
          <a:p>
            <a:pPr lvl="0">
              <a:buNone/>
            </a:pPr>
            <a:r>
              <a:rPr lang="en-US" dirty="0" err="1">
                <a:latin typeface="Menlo Regular"/>
                <a:cs typeface="Menlo Regular"/>
              </a:rPr>
              <a:t>Traceback</a:t>
            </a:r>
            <a:r>
              <a:rPr lang="en-US" dirty="0">
                <a:latin typeface="Menlo Regular"/>
                <a:cs typeface="Menlo Regular"/>
              </a:rPr>
              <a:t> (most recent call last):</a:t>
            </a:r>
          </a:p>
          <a:p>
            <a:pPr lvl="0">
              <a:buNone/>
            </a:pPr>
            <a:r>
              <a:rPr lang="en-US" dirty="0">
                <a:latin typeface="Menlo Regular"/>
                <a:cs typeface="Menlo Regular"/>
              </a:rPr>
              <a:t>  File "&lt;</a:t>
            </a:r>
            <a:r>
              <a:rPr lang="en-US" dirty="0" err="1">
                <a:latin typeface="Menlo Regular"/>
                <a:cs typeface="Menlo Regular"/>
              </a:rPr>
              <a:t>stdin</a:t>
            </a:r>
            <a:r>
              <a:rPr lang="en-US" dirty="0">
                <a:latin typeface="Menlo Regular"/>
                <a:cs typeface="Menlo Regular"/>
              </a:rPr>
              <a:t>&gt;", line 1, in &lt;module&gt;</a:t>
            </a:r>
          </a:p>
          <a:p>
            <a:pPr lvl="0">
              <a:buNone/>
            </a:pPr>
            <a:r>
              <a:rPr lang="en-US" dirty="0" err="1">
                <a:latin typeface="Menlo Regular"/>
                <a:cs typeface="Menlo Regular"/>
              </a:rPr>
              <a:t>NameError</a:t>
            </a:r>
            <a:r>
              <a:rPr lang="en-US" dirty="0">
                <a:latin typeface="Menlo Regular"/>
                <a:cs typeface="Menlo Regular"/>
              </a:rPr>
              <a:t>: name 'cd' is not defined</a:t>
            </a:r>
            <a:endParaRPr lang="en" dirty="0" smtClean="0">
              <a:latin typeface="Menlo Regular"/>
              <a:cs typeface="Menl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248205981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MG_5359.PN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485" y="-27390"/>
            <a:ext cx="3851515" cy="6885390"/>
          </a:xfrm>
          <a:prstGeom prst="rect">
            <a:avLst/>
          </a:prstGeom>
        </p:spPr>
      </p:pic>
      <p:sp>
        <p:nvSpPr>
          <p:cNvPr id="37" name="Shape 37"/>
          <p:cNvSpPr txBox="1">
            <a:spLocks noGrp="1"/>
          </p:cNvSpPr>
          <p:nvPr>
            <p:ph type="ctrTitle"/>
          </p:nvPr>
        </p:nvSpPr>
        <p:spPr>
          <a:xfrm>
            <a:off x="40316" y="2111123"/>
            <a:ext cx="5252170" cy="1546474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en-US" sz="5000" dirty="0">
                <a:solidFill>
                  <a:srgbClr val="FF0000"/>
                </a:solidFill>
                <a:latin typeface="Yanone Kaffeesatz Regular"/>
                <a:cs typeface="Yanone Kaffeesatz Regular"/>
              </a:rPr>
              <a:t>Introduction to Humanities Programming</a:t>
            </a:r>
            <a:endParaRPr lang="en" sz="5000" dirty="0">
              <a:solidFill>
                <a:srgbClr val="FF0000"/>
              </a:solidFill>
              <a:latin typeface="Yanone Kaffeesatz Regular"/>
              <a:cs typeface="Yanone Kaffeesatz Regular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388440" y="4468048"/>
            <a:ext cx="1846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latin typeface="Open Sans"/>
              <a:ea typeface="Open Sans"/>
              <a:cs typeface="Open Sans"/>
            </a:endParaRPr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40315" y="3786737"/>
            <a:ext cx="5252171" cy="1046317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>
                <a:latin typeface="Open Sans"/>
                <a:cs typeface="Open Sans"/>
              </a:rPr>
              <a:t>Programming Concepts</a:t>
            </a:r>
            <a:endParaRPr lang="en" dirty="0"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399187949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 txBox="1">
            <a:spLocks noGrp="1"/>
          </p:cNvSpPr>
          <p:nvPr>
            <p:ph type="title"/>
          </p:nvPr>
        </p:nvSpPr>
        <p:spPr>
          <a:xfrm>
            <a:off x="280169" y="280417"/>
            <a:ext cx="8664952" cy="1011869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720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Variables</a:t>
            </a:r>
          </a:p>
        </p:txBody>
      </p:sp>
      <p:sp>
        <p:nvSpPr>
          <p:cNvPr id="175" name="Shape 175"/>
          <p:cNvSpPr txBox="1">
            <a:spLocks noGrp="1"/>
          </p:cNvSpPr>
          <p:nvPr>
            <p:ph type="body" idx="1"/>
          </p:nvPr>
        </p:nvSpPr>
        <p:spPr>
          <a:xfrm>
            <a:off x="280169" y="2789695"/>
            <a:ext cx="8658089" cy="3862563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r>
              <a:rPr lang="en" sz="7000" dirty="0" smtClean="0">
                <a:latin typeface="Yanone Kaffeesatz Regular"/>
                <a:ea typeface="Ubuntu"/>
                <a:cs typeface="Yanone Kaffeesatz Regular"/>
                <a:sym typeface="Ubuntu"/>
              </a:rPr>
              <a:t>"</a:t>
            </a:r>
            <a:r>
              <a:rPr lang="en" sz="7000" dirty="0">
                <a:solidFill>
                  <a:srgbClr val="0E72A4"/>
                </a:solidFill>
                <a:latin typeface="Yanone Kaffeesatz Regular"/>
                <a:ea typeface="Ubuntu"/>
                <a:cs typeface="Yanone Kaffeesatz Regular"/>
                <a:sym typeface="Ubuntu"/>
              </a:rPr>
              <a:t>words</a:t>
            </a:r>
            <a:r>
              <a:rPr lang="en" sz="7000" dirty="0">
                <a:latin typeface="Yanone Kaffeesatz Regular"/>
                <a:ea typeface="Ubuntu"/>
                <a:cs typeface="Yanone Kaffeesatz Regular"/>
                <a:sym typeface="Ubuntu"/>
              </a:rPr>
              <a:t>" that </a:t>
            </a:r>
            <a:r>
              <a:rPr lang="en-US" sz="7000" dirty="0" smtClean="0">
                <a:latin typeface="Yanone Kaffeesatz Regular"/>
                <a:ea typeface="Ubuntu"/>
                <a:cs typeface="Yanone Kaffeesatz Regular"/>
                <a:sym typeface="Ubuntu"/>
              </a:rPr>
              <a:t>refer to </a:t>
            </a:r>
            <a:r>
              <a:rPr lang="en" sz="7000" dirty="0" smtClean="0">
                <a:latin typeface="Yanone Kaffeesatz Regular"/>
                <a:ea typeface="Ubuntu"/>
                <a:cs typeface="Yanone Kaffeesatz Regular"/>
                <a:sym typeface="Ubuntu"/>
              </a:rPr>
              <a:t>information</a:t>
            </a:r>
            <a:endParaRPr sz="7000" dirty="0">
              <a:solidFill>
                <a:srgbClr val="000000"/>
              </a:solidFill>
              <a:latin typeface="Yanone Kaffeesatz Regular"/>
              <a:cs typeface="Yanone Kaffeesatz Regular"/>
              <a:sym typeface="Arial"/>
            </a:endParaRP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endParaRPr sz="2666" dirty="0">
              <a:solidFill>
                <a:srgbClr val="000000"/>
              </a:solidFill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41128831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 txBox="1">
            <a:spLocks noGrp="1"/>
          </p:cNvSpPr>
          <p:nvPr>
            <p:ph type="title"/>
          </p:nvPr>
        </p:nvSpPr>
        <p:spPr>
          <a:xfrm>
            <a:off x="280169" y="280417"/>
            <a:ext cx="8664952" cy="1011869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7200" dirty="0" smtClean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Variables</a:t>
            </a:r>
            <a:endParaRPr lang="en" sz="7200" dirty="0">
              <a:solidFill>
                <a:srgbClr val="FF0000"/>
              </a:solidFill>
              <a:latin typeface="Yanone Kaffeesatz Bold"/>
              <a:ea typeface="Ubuntu"/>
              <a:cs typeface="Yanone Kaffeesatz Bold"/>
              <a:sym typeface="Ubuntu"/>
            </a:endParaRPr>
          </a:p>
        </p:txBody>
      </p:sp>
      <p:sp>
        <p:nvSpPr>
          <p:cNvPr id="175" name="Shape 175"/>
          <p:cNvSpPr txBox="1">
            <a:spLocks noGrp="1"/>
          </p:cNvSpPr>
          <p:nvPr>
            <p:ph type="body" idx="1"/>
          </p:nvPr>
        </p:nvSpPr>
        <p:spPr>
          <a:xfrm>
            <a:off x="281182" y="1424247"/>
            <a:ext cx="8663939" cy="5006339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dirty="0"/>
              <a:t>Give it a name so we can refer to it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dirty="0"/>
              <a:t>It's information can be changed</a:t>
            </a:r>
            <a:r>
              <a:rPr lang="en" sz="2666" dirty="0">
                <a:solidFill>
                  <a:srgbClr val="000000"/>
                </a:solidFill>
                <a:sym typeface="Arial"/>
              </a:rPr>
              <a:t> 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endParaRPr dirty="0"/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dirty="0">
                <a:latin typeface="Menlo Regular"/>
                <a:ea typeface="Courier New"/>
                <a:cs typeface="Menlo Regular"/>
                <a:sym typeface="Courier New"/>
              </a:rPr>
              <a:t>$ </a:t>
            </a:r>
            <a:r>
              <a:rPr lang="en" dirty="0" smtClean="0">
                <a:latin typeface="Menlo Regular"/>
                <a:ea typeface="Courier New"/>
                <a:cs typeface="Menlo Regular"/>
                <a:sym typeface="Courier New"/>
              </a:rPr>
              <a:t>python3</a:t>
            </a:r>
            <a:endParaRPr lang="en" dirty="0">
              <a:latin typeface="Menlo Regular"/>
              <a:ea typeface="Courier New"/>
              <a:cs typeface="Menlo Regular"/>
              <a:sym typeface="Courier New"/>
            </a:endParaRP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666" dirty="0" smtClean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&gt;&gt;&gt;</a:t>
            </a:r>
            <a:r>
              <a:rPr lang="en" sz="2666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  </a:t>
            </a:r>
            <a:r>
              <a:rPr lang="en" sz="2666" dirty="0">
                <a:solidFill>
                  <a:srgbClr val="0E72A4"/>
                </a:solidFill>
                <a:latin typeface="Menlo Regular"/>
                <a:ea typeface="Menlo Regular"/>
                <a:cs typeface="Menlo Regular"/>
                <a:sym typeface="courier new"/>
              </a:rPr>
              <a:t>my_variable = 5</a:t>
            </a:r>
          </a:p>
          <a:p>
            <a:r>
              <a:rPr lang="en" dirty="0" smtClean="0">
                <a:latin typeface="Menlo Regular"/>
                <a:ea typeface="Menlo Regular"/>
                <a:cs typeface="Menlo Regular"/>
                <a:sym typeface="courier new"/>
              </a:rPr>
              <a:t>&gt;&gt;&gt;  </a:t>
            </a:r>
            <a:r>
              <a:rPr lang="en" dirty="0" smtClean="0">
                <a:solidFill>
                  <a:srgbClr val="0E72A4"/>
                </a:solidFill>
                <a:latin typeface="Menlo Regular"/>
                <a:ea typeface="Menlo Regular"/>
                <a:cs typeface="Menlo Regular"/>
                <a:sym typeface="courier new"/>
              </a:rPr>
              <a:t>print(my_variable)</a:t>
            </a:r>
          </a:p>
          <a:p>
            <a:r>
              <a:rPr lang="en" dirty="0">
                <a:latin typeface="Menlo Regular"/>
                <a:ea typeface="Menlo Regular"/>
                <a:cs typeface="Menlo Regular"/>
                <a:sym typeface="courier new"/>
              </a:rPr>
              <a:t>5</a:t>
            </a:r>
            <a:endParaRPr lang="en" sz="2666" dirty="0" smtClean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dirty="0" smtClean="0">
                <a:latin typeface="Menlo Regular"/>
                <a:ea typeface="Menlo Regular"/>
                <a:cs typeface="Menlo Regular"/>
                <a:sym typeface="courier new"/>
              </a:rPr>
              <a:t>&gt;&gt;&gt;</a:t>
            </a:r>
            <a:r>
              <a:rPr lang="en" sz="2666" dirty="0" smtClean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 </a:t>
            </a:r>
            <a:r>
              <a:rPr lang="en" sz="2666" dirty="0">
                <a:solidFill>
                  <a:srgbClr val="0E72A4"/>
                </a:solidFill>
                <a:latin typeface="Menlo Regular"/>
                <a:ea typeface="Menlo Regular"/>
                <a:cs typeface="Menlo Regular"/>
                <a:sym typeface="courier new"/>
              </a:rPr>
              <a:t>my_other_variable = "</a:t>
            </a:r>
            <a:r>
              <a:rPr lang="en" sz="2666" dirty="0" smtClean="0">
                <a:solidFill>
                  <a:srgbClr val="0E72A4"/>
                </a:solidFill>
                <a:latin typeface="Menlo Regular"/>
                <a:ea typeface="Menlo Regular"/>
                <a:cs typeface="Menlo Regular"/>
                <a:sym typeface="courier new"/>
              </a:rPr>
              <a:t>Hi</a:t>
            </a:r>
            <a:r>
              <a:rPr lang="en-US" sz="2666" dirty="0" smtClean="0">
                <a:solidFill>
                  <a:srgbClr val="0E72A4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endParaRPr lang="en" sz="2666" dirty="0">
              <a:solidFill>
                <a:srgbClr val="0E72A4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r>
              <a:rPr lang="en" dirty="0">
                <a:latin typeface="Menlo Regular"/>
                <a:ea typeface="Menlo Regular"/>
                <a:cs typeface="Menlo Regular"/>
                <a:sym typeface="courier new"/>
              </a:rPr>
              <a:t>&gt;&gt;&gt; </a:t>
            </a:r>
            <a:r>
              <a:rPr lang="en" dirty="0">
                <a:solidFill>
                  <a:srgbClr val="0E72A4"/>
                </a:solidFill>
                <a:latin typeface="Menlo Regular"/>
                <a:ea typeface="Menlo Regular"/>
                <a:cs typeface="Menlo Regular"/>
                <a:sym typeface="courier new"/>
              </a:rPr>
              <a:t>my_variable = 10</a:t>
            </a:r>
          </a:p>
          <a:p>
            <a:pPr lvl="0"/>
            <a:r>
              <a:rPr lang="en" sz="2666" dirty="0" smtClean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&gt;&gt;&gt; </a:t>
            </a:r>
            <a:r>
              <a:rPr lang="en" dirty="0" smtClean="0">
                <a:solidFill>
                  <a:srgbClr val="0E72A4"/>
                </a:solidFill>
                <a:latin typeface="Menlo Regular"/>
                <a:ea typeface="Menlo Regular"/>
                <a:cs typeface="Menlo Regular"/>
                <a:sym typeface="courier new"/>
              </a:rPr>
              <a:t>my_other_variable</a:t>
            </a:r>
            <a:endParaRPr lang="en" sz="2666" dirty="0" smtClean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666" dirty="0" smtClean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Hi</a:t>
            </a:r>
            <a:endParaRPr lang="en" dirty="0">
              <a:latin typeface="Menlo Regular"/>
              <a:ea typeface="Menlo Regular"/>
              <a:cs typeface="Menlo Regular"/>
              <a:sym typeface="courier new"/>
            </a:endParaRPr>
          </a:p>
          <a:p>
            <a:pPr lvl="0"/>
            <a:r>
              <a:rPr lang="en" dirty="0" smtClean="0">
                <a:latin typeface="Menlo Regular"/>
                <a:ea typeface="Menlo Regular"/>
                <a:cs typeface="Menlo Regular"/>
                <a:sym typeface="courier new"/>
              </a:rPr>
              <a:t>&gt;&gt;&gt; </a:t>
            </a:r>
            <a:r>
              <a:rPr lang="en" dirty="0" smtClean="0">
                <a:solidFill>
                  <a:srgbClr val="0E72A4"/>
                </a:solidFill>
                <a:latin typeface="Menlo Regular"/>
                <a:ea typeface="Menlo Regular"/>
                <a:cs typeface="Menlo Regular"/>
                <a:sym typeface="courier new"/>
              </a:rPr>
              <a:t>my_variable</a:t>
            </a:r>
          </a:p>
          <a:p>
            <a:pPr lvl="0"/>
            <a:r>
              <a:rPr lang="en" dirty="0" smtClean="0">
                <a:latin typeface="Menlo Regular"/>
                <a:ea typeface="Menlo Regular"/>
                <a:cs typeface="Menlo Regular"/>
                <a:sym typeface="courier new"/>
              </a:rPr>
              <a:t>10</a:t>
            </a:r>
            <a:endParaRPr lang="en" dirty="0">
              <a:latin typeface="Menlo Regular"/>
              <a:ea typeface="Menlo Regular"/>
              <a:cs typeface="Menlo Regular"/>
              <a:sym typeface="courier new"/>
            </a:endParaRP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endParaRPr sz="2666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endParaRPr sz="2666" dirty="0">
              <a:solidFill>
                <a:srgbClr val="000000"/>
              </a:solidFill>
              <a:sym typeface="Arial"/>
            </a:endParaRP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endParaRPr sz="2666" dirty="0">
              <a:solidFill>
                <a:srgbClr val="000000"/>
              </a:solidFill>
              <a:sym typeface="Arial"/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7200" b="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</a:rPr>
              <a:t>What's with </a:t>
            </a:r>
            <a:r>
              <a:rPr lang="en" sz="7200" b="0" dirty="0" smtClean="0">
                <a:solidFill>
                  <a:srgbClr val="0E72A4"/>
                </a:solidFill>
                <a:latin typeface="Menlo Regular"/>
                <a:ea typeface="Ubuntu"/>
                <a:cs typeface="Menlo Regular"/>
                <a:sym typeface="Courier New"/>
              </a:rPr>
              <a:t>=</a:t>
            </a:r>
            <a:r>
              <a:rPr lang="en" sz="7200" b="0" dirty="0" smtClean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</a:rPr>
              <a:t> </a:t>
            </a:r>
            <a:r>
              <a:rPr lang="en" sz="7200" b="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</a:rPr>
              <a:t>?</a:t>
            </a:r>
          </a:p>
        </p:txBody>
      </p:sp>
      <p:sp>
        <p:nvSpPr>
          <p:cNvPr id="181" name="Shape 18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lnSpc>
                <a:spcPct val="14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3600" dirty="0"/>
              <a:t>Setting a variable to a value is called "</a:t>
            </a:r>
            <a:r>
              <a:rPr lang="en" sz="3600" b="1" dirty="0"/>
              <a:t>assignment</a:t>
            </a:r>
            <a:r>
              <a:rPr lang="en" sz="3600" dirty="0"/>
              <a:t>"</a:t>
            </a:r>
          </a:p>
          <a:p>
            <a:pPr marL="457200" lvl="0" indent="-419100">
              <a:lnSpc>
                <a:spcPct val="14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3600" dirty="0"/>
              <a:t>What types of information can we hold in a variable?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5000" b="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</a:rPr>
              <a:t>Variable Assignment</a:t>
            </a:r>
          </a:p>
        </p:txBody>
      </p:sp>
      <p:sp>
        <p:nvSpPr>
          <p:cNvPr id="187" name="Shape 18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lnSpc>
                <a:spcPct val="13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3600" dirty="0"/>
              <a:t>Variables are assigned using a single equals sign (</a:t>
            </a:r>
            <a:r>
              <a:rPr lang="en" sz="3600" dirty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=</a:t>
            </a:r>
            <a:r>
              <a:rPr lang="en" sz="3600" dirty="0"/>
              <a:t>)</a:t>
            </a:r>
          </a:p>
          <a:p>
            <a:pPr marL="457200" lvl="0" indent="-419100" rtl="0">
              <a:lnSpc>
                <a:spcPct val="13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3600" dirty="0"/>
              <a:t>The </a:t>
            </a:r>
            <a:r>
              <a:rPr lang="en" sz="3600" b="1" i="1" dirty="0"/>
              <a:t>right</a:t>
            </a:r>
            <a:r>
              <a:rPr lang="en" sz="3600" dirty="0"/>
              <a:t> side of the equals sign is </a:t>
            </a:r>
            <a:r>
              <a:rPr lang="en" sz="3600" b="1" dirty="0"/>
              <a:t>evaluated first</a:t>
            </a:r>
            <a:r>
              <a:rPr lang="en" sz="3600" dirty="0"/>
              <a:t>, then assigned to the variable name on the </a:t>
            </a:r>
            <a:r>
              <a:rPr lang="en" sz="3600" b="1" i="1" dirty="0"/>
              <a:t>left</a:t>
            </a:r>
            <a:r>
              <a:rPr lang="en" sz="3600" dirty="0"/>
              <a:t> side of the </a:t>
            </a:r>
            <a:r>
              <a:rPr lang="en" sz="3600" dirty="0" smtClean="0"/>
              <a:t>equals</a:t>
            </a:r>
            <a:endParaRPr lang="en" sz="3600" dirty="0"/>
          </a:p>
        </p:txBody>
      </p:sp>
    </p:spTree>
    <p:extLst>
      <p:ext uri="{BB962C8B-B14F-4D97-AF65-F5344CB8AC3E}">
        <p14:creationId xmlns:p14="http://schemas.microsoft.com/office/powerpoint/2010/main" val="509873313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5000" b="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</a:rPr>
              <a:t>Variable Assignment</a:t>
            </a:r>
          </a:p>
        </p:txBody>
      </p:sp>
      <p:sp>
        <p:nvSpPr>
          <p:cNvPr id="187" name="Shape 18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apples </a:t>
            </a:r>
            <a:r>
              <a:rPr lang="en" dirty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= </a:t>
            </a:r>
            <a:r>
              <a:rPr lang="en" dirty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5</a:t>
            </a:r>
          </a:p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bananas = </a:t>
            </a:r>
            <a:r>
              <a:rPr lang="en" dirty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10</a:t>
            </a:r>
            <a:r>
              <a:rPr lang="en" dirty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 + </a:t>
            </a:r>
            <a:r>
              <a:rPr lang="en" dirty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5</a:t>
            </a:r>
          </a:p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fruits = </a:t>
            </a:r>
            <a:r>
              <a:rPr lang="en" dirty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2</a:t>
            </a:r>
            <a:r>
              <a:rPr lang="en" dirty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 + </a:t>
            </a:r>
            <a:r>
              <a:rPr lang="en" dirty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apples</a:t>
            </a:r>
            <a:r>
              <a:rPr lang="en" dirty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 + </a:t>
            </a:r>
            <a:r>
              <a:rPr lang="en" dirty="0" smtClean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bananas</a:t>
            </a:r>
            <a:endParaRPr lang="en" dirty="0">
              <a:solidFill>
                <a:srgbClr val="D20035"/>
              </a:solidFill>
              <a:latin typeface="Menlo Regular"/>
              <a:ea typeface="Courier New"/>
              <a:cs typeface="Menlo Regular"/>
              <a:sym typeface="Courier New"/>
            </a:endParaRPr>
          </a:p>
          <a:p>
            <a:pPr lvl="0">
              <a:spcBef>
                <a:spcPts val="0"/>
              </a:spcBef>
              <a:buNone/>
            </a:pPr>
            <a:r>
              <a:rPr lang="en" dirty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bananas = </a:t>
            </a:r>
            <a:r>
              <a:rPr lang="en" dirty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fruits</a:t>
            </a:r>
            <a:r>
              <a:rPr lang="en" dirty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 </a:t>
            </a:r>
            <a:r>
              <a:rPr lang="en" dirty="0" smtClean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– </a:t>
            </a:r>
            <a:r>
              <a:rPr lang="en" dirty="0" smtClean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apples</a:t>
            </a:r>
          </a:p>
          <a:p>
            <a:pPr lvl="0">
              <a:spcBef>
                <a:spcPts val="0"/>
              </a:spcBef>
              <a:buNone/>
            </a:pPr>
            <a:endParaRPr lang="en" dirty="0">
              <a:solidFill>
                <a:srgbClr val="D20035"/>
              </a:solidFill>
              <a:latin typeface="Menlo Regular"/>
              <a:ea typeface="Courier New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" dirty="0" smtClean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Try printing </a:t>
            </a:r>
            <a:r>
              <a:rPr lang="en" dirty="0" smtClean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bananas</a:t>
            </a:r>
            <a:r>
              <a:rPr lang="en" dirty="0" smtClean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, </a:t>
            </a:r>
            <a:r>
              <a:rPr lang="en" dirty="0" smtClean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apples</a:t>
            </a:r>
            <a:r>
              <a:rPr lang="en" dirty="0" smtClean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, and</a:t>
            </a:r>
            <a:r>
              <a:rPr lang="en" dirty="0" smtClean="0">
                <a:solidFill>
                  <a:srgbClr val="FF0000"/>
                </a:solidFill>
                <a:latin typeface="Menlo Regular"/>
                <a:ea typeface="Courier New"/>
                <a:cs typeface="Menlo Regular"/>
                <a:sym typeface="Courier New"/>
              </a:rPr>
              <a:t> </a:t>
            </a:r>
            <a:r>
              <a:rPr lang="en" dirty="0" smtClean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fruits</a:t>
            </a:r>
            <a:r>
              <a:rPr lang="en" dirty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 </a:t>
            </a:r>
            <a:r>
              <a:rPr lang="en" dirty="0" smtClean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to the terminal before and after!</a:t>
            </a:r>
            <a:endParaRPr lang="en" dirty="0">
              <a:solidFill>
                <a:srgbClr val="D20035"/>
              </a:solidFill>
              <a:latin typeface="Menlo Regular"/>
              <a:ea typeface="Courier New"/>
              <a:cs typeface="Menlo Regular"/>
              <a:sym typeface="Courier New"/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7200" b="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</a:rPr>
              <a:t>Variable Naming</a:t>
            </a:r>
          </a:p>
        </p:txBody>
      </p:sp>
      <p:sp>
        <p:nvSpPr>
          <p:cNvPr id="193" name="Shape 19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38100" lvl="0" rtl="0">
              <a:lnSpc>
                <a:spcPct val="130000"/>
              </a:lnSpc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r>
              <a:rPr lang="en" sz="3200" dirty="0"/>
              <a:t>all letters </a:t>
            </a:r>
            <a:r>
              <a:rPr lang="en" sz="3200" dirty="0" smtClean="0"/>
              <a:t>(</a:t>
            </a:r>
            <a:r>
              <a:rPr lang="en" sz="3200" dirty="0" smtClean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folders</a:t>
            </a:r>
            <a:r>
              <a:rPr lang="en" sz="3200" dirty="0"/>
              <a:t>)</a:t>
            </a:r>
          </a:p>
          <a:p>
            <a:pPr marL="38100" lvl="0" rtl="0">
              <a:lnSpc>
                <a:spcPct val="130000"/>
              </a:lnSpc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r>
              <a:rPr lang="en" sz="3200" dirty="0"/>
              <a:t>all numbers </a:t>
            </a:r>
            <a:r>
              <a:rPr lang="en" sz="3200" dirty="0" smtClean="0"/>
              <a:t>(</a:t>
            </a:r>
            <a:r>
              <a:rPr lang="en" sz="3200" dirty="0" smtClean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2000</a:t>
            </a:r>
            <a:r>
              <a:rPr lang="en" sz="3200" dirty="0"/>
              <a:t>)</a:t>
            </a:r>
          </a:p>
          <a:p>
            <a:pPr marL="38100" lvl="0" rtl="0">
              <a:lnSpc>
                <a:spcPct val="130000"/>
              </a:lnSpc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r>
              <a:rPr lang="en" sz="3200" dirty="0"/>
              <a:t>with an underscore </a:t>
            </a:r>
            <a:r>
              <a:rPr lang="en" sz="3200" dirty="0" smtClean="0"/>
              <a:t>(</a:t>
            </a:r>
            <a:r>
              <a:rPr lang="en" sz="3200" dirty="0" smtClean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first_name</a:t>
            </a:r>
            <a:r>
              <a:rPr lang="en" sz="3200" dirty="0"/>
              <a:t>)</a:t>
            </a:r>
          </a:p>
          <a:p>
            <a:pPr marL="38100" lvl="0" rtl="0">
              <a:lnSpc>
                <a:spcPct val="130000"/>
              </a:lnSpc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r>
              <a:rPr lang="en" sz="3200" dirty="0"/>
              <a:t>with a dash </a:t>
            </a:r>
            <a:r>
              <a:rPr lang="en" sz="3200" dirty="0" smtClean="0"/>
              <a:t>(</a:t>
            </a:r>
            <a:r>
              <a:rPr lang="en" sz="3200" dirty="0" smtClean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last-name</a:t>
            </a:r>
            <a:r>
              <a:rPr lang="en" sz="3200" dirty="0"/>
              <a:t>)</a:t>
            </a:r>
          </a:p>
          <a:p>
            <a:pPr marL="38100" lvl="0" rtl="0">
              <a:lnSpc>
                <a:spcPct val="130000"/>
              </a:lnSpc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r>
              <a:rPr lang="en" sz="3200" dirty="0"/>
              <a:t>a number anywhere </a:t>
            </a:r>
            <a:r>
              <a:rPr lang="en" sz="3200" dirty="0" smtClean="0"/>
              <a:t>(</a:t>
            </a:r>
            <a:r>
              <a:rPr lang="en" sz="3200" dirty="0" smtClean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l33t</a:t>
            </a:r>
            <a:r>
              <a:rPr lang="en" sz="3200" dirty="0"/>
              <a:t>)</a:t>
            </a:r>
          </a:p>
          <a:p>
            <a:pPr marL="38100" lvl="0" rtl="0">
              <a:lnSpc>
                <a:spcPct val="130000"/>
              </a:lnSpc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r>
              <a:rPr lang="en" sz="3200" dirty="0"/>
              <a:t>a number at the start </a:t>
            </a:r>
            <a:r>
              <a:rPr lang="en" sz="3200" dirty="0" smtClean="0"/>
              <a:t>(</a:t>
            </a:r>
            <a:r>
              <a:rPr lang="en" sz="3200" dirty="0" smtClean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101dalmations</a:t>
            </a:r>
            <a:r>
              <a:rPr lang="en" sz="3200" dirty="0"/>
              <a:t>)</a:t>
            </a:r>
          </a:p>
          <a:p>
            <a:pPr marL="38100" lvl="0">
              <a:lnSpc>
                <a:spcPct val="130000"/>
              </a:lnSpc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r>
              <a:rPr lang="en" sz="3200" dirty="0"/>
              <a:t>a number at the end </a:t>
            </a:r>
            <a:r>
              <a:rPr lang="en" sz="3200" dirty="0" smtClean="0"/>
              <a:t>(</a:t>
            </a:r>
            <a:r>
              <a:rPr lang="en" sz="3200" dirty="0" smtClean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starwars2</a:t>
            </a:r>
            <a:r>
              <a:rPr lang="en" sz="3200" dirty="0"/>
              <a:t>)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7200" b="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</a:rPr>
              <a:t>Variable Naming</a:t>
            </a:r>
          </a:p>
        </p:txBody>
      </p:sp>
      <p:sp>
        <p:nvSpPr>
          <p:cNvPr id="193" name="Shape 19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38100" lvl="0" rtl="0">
              <a:lnSpc>
                <a:spcPct val="130000"/>
              </a:lnSpc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r>
              <a:rPr lang="en-US" sz="6000" dirty="0" smtClean="0">
                <a:latin typeface="Yanone Kaffeesatz Bold"/>
                <a:cs typeface="Yanone Kaffeesatz Bold"/>
              </a:rPr>
              <a:t>Be descriptive of the “</a:t>
            </a:r>
            <a:r>
              <a:rPr lang="en-US" sz="6000" dirty="0" smtClean="0">
                <a:solidFill>
                  <a:srgbClr val="0E72A4"/>
                </a:solidFill>
                <a:latin typeface="Yanone Kaffeesatz Bold"/>
                <a:cs typeface="Yanone Kaffeesatz Bold"/>
              </a:rPr>
              <a:t>thing</a:t>
            </a:r>
            <a:r>
              <a:rPr lang="en-US" sz="6000" dirty="0" smtClean="0">
                <a:latin typeface="Yanone Kaffeesatz Bold"/>
                <a:cs typeface="Yanone Kaffeesatz Bold"/>
              </a:rPr>
              <a:t>” </a:t>
            </a:r>
            <a:endParaRPr lang="en" sz="6000" dirty="0">
              <a:latin typeface="Yanone Kaffeesatz Bold"/>
              <a:cs typeface="Yanone Kaffeesatz Bold"/>
            </a:endParaRPr>
          </a:p>
        </p:txBody>
      </p:sp>
    </p:spTree>
    <p:extLst>
      <p:ext uri="{BB962C8B-B14F-4D97-AF65-F5344CB8AC3E}">
        <p14:creationId xmlns:p14="http://schemas.microsoft.com/office/powerpoint/2010/main" val="3601573006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600" dirty="0" smtClean="0">
                <a:solidFill>
                  <a:srgbClr val="FF0000"/>
                </a:solidFill>
                <a:latin typeface="Yanone Kaffeesatz Bold"/>
                <a:cs typeface="Yanone Kaffeesatz Bold"/>
              </a:rPr>
              <a:t>Errors</a:t>
            </a:r>
            <a:endParaRPr lang="en-US" sz="6600" dirty="0">
              <a:solidFill>
                <a:srgbClr val="FF0000"/>
              </a:solidFill>
              <a:latin typeface="Yanone Kaffeesatz Bold"/>
              <a:cs typeface="Yanone Kaffeesatz Bold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928" y="1417637"/>
            <a:ext cx="7644144" cy="2348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622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title"/>
          </p:nvPr>
        </p:nvSpPr>
        <p:spPr>
          <a:xfrm>
            <a:off x="274319" y="274319"/>
            <a:ext cx="8663939" cy="891539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680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Ruby is a "duck-typed" language</a:t>
            </a:r>
            <a:r>
              <a:rPr lang="en" sz="680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trebuchet ms"/>
              </a:rPr>
              <a:t> </a:t>
            </a:r>
          </a:p>
        </p:txBody>
      </p:sp>
      <p:pic>
        <p:nvPicPr>
          <p:cNvPr id="199" name="Shape 1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5840" y="1463040"/>
            <a:ext cx="6929594" cy="39729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 txBox="1">
            <a:spLocks noGrp="1"/>
          </p:cNvSpPr>
          <p:nvPr>
            <p:ph type="title"/>
          </p:nvPr>
        </p:nvSpPr>
        <p:spPr>
          <a:xfrm>
            <a:off x="274319" y="274319"/>
            <a:ext cx="8663939" cy="891539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680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Duck-typing</a:t>
            </a:r>
          </a:p>
        </p:txBody>
      </p:sp>
      <p:sp>
        <p:nvSpPr>
          <p:cNvPr id="205" name="Shape 205"/>
          <p:cNvSpPr txBox="1">
            <a:spLocks noGrp="1"/>
          </p:cNvSpPr>
          <p:nvPr>
            <p:ph type="body" idx="1"/>
          </p:nvPr>
        </p:nvSpPr>
        <p:spPr>
          <a:xfrm>
            <a:off x="4379226" y="1586704"/>
            <a:ext cx="4106115" cy="4996867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666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If it looks like a duck and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666" dirty="0" smtClean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it </a:t>
            </a:r>
            <a:r>
              <a:rPr lang="en" sz="2666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quacks like a duck,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666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chances are it's a duck.</a:t>
            </a:r>
          </a:p>
        </p:txBody>
      </p:sp>
      <p:pic>
        <p:nvPicPr>
          <p:cNvPr id="206" name="Shape 2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8544" y="1609004"/>
            <a:ext cx="3310267" cy="49654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>
            <a:spLocks noGrp="1"/>
          </p:cNvSpPr>
          <p:nvPr>
            <p:ph type="ctrTitle"/>
          </p:nvPr>
        </p:nvSpPr>
        <p:spPr>
          <a:xfrm>
            <a:off x="724475" y="324850"/>
            <a:ext cx="7566600" cy="1165799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 algn="ctr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48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What does </a:t>
            </a:r>
            <a:r>
              <a:rPr lang="en">
                <a:latin typeface="Ubuntu"/>
                <a:ea typeface="Ubuntu"/>
                <a:cs typeface="Ubuntu"/>
                <a:sym typeface="Ubuntu"/>
              </a:rPr>
              <a:t>it</a:t>
            </a:r>
            <a:r>
              <a:rPr lang="en" sz="48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 mean?</a:t>
            </a:r>
          </a:p>
        </p:txBody>
      </p:sp>
      <p:pic>
        <p:nvPicPr>
          <p:cNvPr id="44" name="Shape 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3952" y="113597"/>
            <a:ext cx="6646878" cy="66417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 txBox="1">
            <a:spLocks noGrp="1"/>
          </p:cNvSpPr>
          <p:nvPr>
            <p:ph type="title"/>
          </p:nvPr>
        </p:nvSpPr>
        <p:spPr>
          <a:xfrm>
            <a:off x="274319" y="274319"/>
            <a:ext cx="8663939" cy="891539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680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Duck-typing</a:t>
            </a:r>
          </a:p>
        </p:txBody>
      </p:sp>
      <p:sp>
        <p:nvSpPr>
          <p:cNvPr id="205" name="Shape 205"/>
          <p:cNvSpPr txBox="1">
            <a:spLocks noGrp="1"/>
          </p:cNvSpPr>
          <p:nvPr>
            <p:ph type="body" idx="1"/>
          </p:nvPr>
        </p:nvSpPr>
        <p:spPr>
          <a:xfrm>
            <a:off x="4379226" y="1586704"/>
            <a:ext cx="4106115" cy="4996867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smtClean="0">
                <a:sym typeface="Open Sans"/>
              </a:rPr>
              <a:t>C: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endParaRPr lang="en-US" dirty="0" smtClean="0">
              <a:sym typeface="Open Sans"/>
            </a:endParaRP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err="1" smtClean="0">
                <a:sym typeface="Open Sans"/>
              </a:rPr>
              <a:t>int</a:t>
            </a:r>
            <a:r>
              <a:rPr lang="en-US" dirty="0" smtClean="0">
                <a:sym typeface="Open Sans"/>
              </a:rPr>
              <a:t> </a:t>
            </a:r>
            <a:r>
              <a:rPr lang="en-US" dirty="0" err="1" smtClean="0">
                <a:sym typeface="Open Sans"/>
              </a:rPr>
              <a:t>my_number</a:t>
            </a:r>
            <a:r>
              <a:rPr lang="en-US" dirty="0" smtClean="0">
                <a:sym typeface="Open Sans"/>
              </a:rPr>
              <a:t> = 3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endParaRPr lang="en-US" sz="2666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err="1">
                <a:sym typeface="Open Sans"/>
              </a:rPr>
              <a:t>v</a:t>
            </a:r>
            <a:r>
              <a:rPr lang="en-US" dirty="0" err="1" smtClean="0">
                <a:sym typeface="Open Sans"/>
              </a:rPr>
              <a:t>s</a:t>
            </a:r>
            <a:endParaRPr lang="en-US" dirty="0" smtClean="0">
              <a:sym typeface="Open Sans"/>
            </a:endParaRP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endParaRPr lang="en-US" sz="2666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666" dirty="0" smtClean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Python: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endParaRPr lang="en-US" dirty="0">
              <a:sym typeface="Open Sans"/>
            </a:endParaRP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err="1" smtClean="0">
                <a:sym typeface="Open Sans"/>
              </a:rPr>
              <a:t>my_number</a:t>
            </a:r>
            <a:r>
              <a:rPr lang="en-US" dirty="0" smtClean="0">
                <a:sym typeface="Open Sans"/>
              </a:rPr>
              <a:t> = 3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endParaRPr lang="en-US" sz="2666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endParaRPr lang="en-US" dirty="0" smtClean="0">
              <a:sym typeface="Open Sans"/>
            </a:endParaRPr>
          </a:p>
        </p:txBody>
      </p:sp>
      <p:pic>
        <p:nvPicPr>
          <p:cNvPr id="206" name="Shape 2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8544" y="1609004"/>
            <a:ext cx="3310267" cy="49654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96109499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 txBox="1">
            <a:spLocks noGrp="1"/>
          </p:cNvSpPr>
          <p:nvPr>
            <p:ph type="title"/>
          </p:nvPr>
        </p:nvSpPr>
        <p:spPr>
          <a:xfrm>
            <a:off x="280169" y="280417"/>
            <a:ext cx="8664952" cy="996794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680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Types of ducks</a:t>
            </a:r>
          </a:p>
        </p:txBody>
      </p:sp>
      <p:sp>
        <p:nvSpPr>
          <p:cNvPr id="212" name="Shape 212"/>
          <p:cNvSpPr txBox="1">
            <a:spLocks noGrp="1"/>
          </p:cNvSpPr>
          <p:nvPr>
            <p:ph type="body" idx="1"/>
          </p:nvPr>
        </p:nvSpPr>
        <p:spPr>
          <a:xfrm>
            <a:off x="274319" y="2801035"/>
            <a:ext cx="8663939" cy="3851223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r>
              <a:rPr lang="en" sz="6000" dirty="0">
                <a:solidFill>
                  <a:srgbClr val="0E72A4"/>
                </a:solidFill>
                <a:latin typeface="Ubuntu"/>
                <a:ea typeface="Ubuntu"/>
                <a:cs typeface="Ubuntu"/>
                <a:sym typeface="Ubuntu"/>
              </a:rPr>
              <a:t>standard types: </a:t>
            </a:r>
            <a:endParaRPr lang="en-US" sz="6000" dirty="0" smtClean="0">
              <a:solidFill>
                <a:srgbClr val="0E72A4"/>
              </a:solidFill>
              <a:latin typeface="Ubuntu"/>
              <a:ea typeface="Ubuntu"/>
              <a:cs typeface="Ubuntu"/>
              <a:sym typeface="Ubuntu"/>
            </a:endParaRPr>
          </a:p>
          <a:p>
            <a:pPr algn="r"/>
            <a:r>
              <a:rPr lang="en" sz="6000" dirty="0" smtClean="0">
                <a:solidFill>
                  <a:srgbClr val="D20035"/>
                </a:solidFill>
                <a:latin typeface="Ubuntu"/>
                <a:ea typeface="Ubuntu"/>
                <a:cs typeface="Ubuntu"/>
                <a:sym typeface="Ubuntu"/>
              </a:rPr>
              <a:t>numbers </a:t>
            </a:r>
            <a:r>
              <a:rPr lang="en" sz="6000" dirty="0">
                <a:solidFill>
                  <a:srgbClr val="D20035"/>
                </a:solidFill>
                <a:latin typeface="Ubuntu"/>
                <a:ea typeface="Ubuntu"/>
                <a:cs typeface="Ubuntu"/>
                <a:sym typeface="Ubuntu"/>
              </a:rPr>
              <a:t>&amp; letters</a:t>
            </a:r>
            <a:endParaRPr lang="en" sz="6000" dirty="0">
              <a:solidFill>
                <a:srgbClr val="D20035"/>
              </a:solidFill>
              <a:sym typeface="Open Sans"/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 txBox="1">
            <a:spLocks noGrp="1"/>
          </p:cNvSpPr>
          <p:nvPr>
            <p:ph type="title"/>
          </p:nvPr>
        </p:nvSpPr>
        <p:spPr>
          <a:xfrm>
            <a:off x="280169" y="280417"/>
            <a:ext cx="8664952" cy="996794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6800" dirty="0" smtClean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Numbers &amp; Letters</a:t>
            </a:r>
            <a:endParaRPr lang="en" sz="6800" dirty="0">
              <a:solidFill>
                <a:srgbClr val="FF0000"/>
              </a:solidFill>
              <a:latin typeface="Yanone Kaffeesatz Bold"/>
              <a:ea typeface="Ubuntu"/>
              <a:cs typeface="Yanone Kaffeesatz Bold"/>
              <a:sym typeface="Ubuntu"/>
            </a:endParaRPr>
          </a:p>
        </p:txBody>
      </p:sp>
      <p:sp>
        <p:nvSpPr>
          <p:cNvPr id="212" name="Shape 212"/>
          <p:cNvSpPr txBox="1">
            <a:spLocks noGrp="1"/>
          </p:cNvSpPr>
          <p:nvPr>
            <p:ph type="body" idx="1"/>
          </p:nvPr>
        </p:nvSpPr>
        <p:spPr>
          <a:xfrm>
            <a:off x="274319" y="1645919"/>
            <a:ext cx="8663939" cy="5006339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200" b="1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integers: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200" dirty="0">
                <a:solidFill>
                  <a:srgbClr val="0E72A4"/>
                </a:solidFill>
                <a:latin typeface="Menlo Regular"/>
                <a:ea typeface="Open Sans"/>
                <a:cs typeface="Menlo Regular"/>
                <a:sym typeface="Open Sans"/>
              </a:rPr>
              <a:t>4, 1040, -55, 9999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endParaRPr sz="220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200" b="1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floating-point numbers: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200" dirty="0">
                <a:solidFill>
                  <a:srgbClr val="0E72A4"/>
                </a:solidFill>
                <a:latin typeface="Menlo Regular"/>
                <a:cs typeface="Menlo Regular"/>
                <a:sym typeface="Open Sans"/>
              </a:rPr>
              <a:t>1.1, 0.444, 9999.0001, -3.33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endParaRPr sz="220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200" b="1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text (strings):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200" dirty="0">
                <a:solidFill>
                  <a:srgbClr val="0E72A4"/>
                </a:solidFill>
                <a:latin typeface="Menlo Regular"/>
                <a:cs typeface="Menlo Regular"/>
                <a:sym typeface="Open Sans"/>
              </a:rPr>
              <a:t>"a", 'cat', "The quick brown fox jumped over the lazy dogs.", '8 keys', '7'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endParaRPr sz="220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200" b="1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boolean (yes or no?):</a:t>
            </a:r>
          </a:p>
          <a:p>
            <a:r>
              <a:rPr lang="en" sz="2200" dirty="0">
                <a:solidFill>
                  <a:srgbClr val="0E72A4"/>
                </a:solidFill>
                <a:latin typeface="Menlo Regular"/>
                <a:cs typeface="Menlo Regular"/>
                <a:sym typeface="Open Sans"/>
              </a:rPr>
              <a:t>T</a:t>
            </a:r>
            <a:r>
              <a:rPr lang="en" sz="2200" dirty="0" smtClean="0">
                <a:solidFill>
                  <a:srgbClr val="0E72A4"/>
                </a:solidFill>
                <a:latin typeface="Menlo Regular"/>
                <a:cs typeface="Menlo Regular"/>
                <a:sym typeface="Open Sans"/>
              </a:rPr>
              <a:t>rue</a:t>
            </a:r>
            <a:r>
              <a:rPr lang="en" sz="2200" dirty="0">
                <a:solidFill>
                  <a:srgbClr val="0E72A4"/>
                </a:solidFill>
                <a:latin typeface="Menlo Regular"/>
                <a:cs typeface="Menlo Regular"/>
                <a:sym typeface="Open Sans"/>
              </a:rPr>
              <a:t>, </a:t>
            </a:r>
            <a:r>
              <a:rPr lang="en" sz="2200" dirty="0" smtClean="0">
                <a:solidFill>
                  <a:srgbClr val="0E72A4"/>
                </a:solidFill>
                <a:latin typeface="Menlo Regular"/>
                <a:cs typeface="Menlo Regular"/>
                <a:sym typeface="Open Sans"/>
              </a:rPr>
              <a:t>False</a:t>
            </a:r>
            <a:r>
              <a:rPr lang="en" sz="2200" dirty="0">
                <a:solidFill>
                  <a:srgbClr val="0E72A4"/>
                </a:solidFill>
                <a:latin typeface="Menlo Regular"/>
                <a:cs typeface="Menlo Regular"/>
                <a:sym typeface="Open Sans"/>
              </a:rPr>
              <a:t>, 0, 1</a:t>
            </a:r>
          </a:p>
        </p:txBody>
      </p:sp>
      <p:pic>
        <p:nvPicPr>
          <p:cNvPr id="213" name="Shape 2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1316" y="4892669"/>
            <a:ext cx="1440700" cy="184479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99692155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 txBox="1">
            <a:spLocks noGrp="1"/>
          </p:cNvSpPr>
          <p:nvPr>
            <p:ph type="title"/>
          </p:nvPr>
        </p:nvSpPr>
        <p:spPr>
          <a:xfrm>
            <a:off x="274319" y="274319"/>
            <a:ext cx="8595359" cy="995786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680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Strings</a:t>
            </a:r>
          </a:p>
        </p:txBody>
      </p:sp>
      <p:sp>
        <p:nvSpPr>
          <p:cNvPr id="219" name="Shape 219"/>
          <p:cNvSpPr txBox="1">
            <a:spLocks noGrp="1"/>
          </p:cNvSpPr>
          <p:nvPr>
            <p:ph type="body" idx="1"/>
          </p:nvPr>
        </p:nvSpPr>
        <p:spPr>
          <a:xfrm>
            <a:off x="274319" y="1493519"/>
            <a:ext cx="8595359" cy="493776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300" dirty="0"/>
              <a:t>Strings are text; it must be wrapped in a </a:t>
            </a:r>
            <a:r>
              <a:rPr lang="en" sz="2300" b="1" dirty="0"/>
              <a:t>matched pair of quotation</a:t>
            </a:r>
            <a:r>
              <a:rPr lang="en" sz="2300" dirty="0"/>
              <a:t> marks.</a:t>
            </a:r>
          </a:p>
          <a:p>
            <a:pPr lvl="0" rtl="0">
              <a:spcBef>
                <a:spcPts val="0"/>
              </a:spcBef>
              <a:buNone/>
            </a:pPr>
            <a:endParaRPr sz="2300" dirty="0"/>
          </a:p>
          <a:p>
            <a:pPr lvl="0" rtl="0">
              <a:spcBef>
                <a:spcPts val="0"/>
              </a:spcBef>
              <a:buNone/>
            </a:pPr>
            <a:r>
              <a:rPr lang="en" sz="2300" dirty="0">
                <a:solidFill>
                  <a:schemeClr val="tx1"/>
                </a:solidFill>
                <a:latin typeface="Menlo Regular"/>
                <a:ea typeface="Courier New"/>
                <a:cs typeface="Menlo Regular"/>
                <a:sym typeface="Courier New"/>
              </a:rPr>
              <a:t>$ </a:t>
            </a:r>
            <a:r>
              <a:rPr lang="en" sz="2300" dirty="0" smtClean="0">
                <a:solidFill>
                  <a:schemeClr val="tx1"/>
                </a:solidFill>
                <a:latin typeface="Menlo Regular"/>
                <a:ea typeface="Courier New"/>
                <a:cs typeface="Menlo Regular"/>
                <a:sym typeface="Courier New"/>
              </a:rPr>
              <a:t>python3</a:t>
            </a:r>
            <a:endParaRPr lang="en" sz="2300" dirty="0">
              <a:solidFill>
                <a:schemeClr val="tx1"/>
              </a:solidFill>
              <a:latin typeface="Menlo Regular"/>
              <a:ea typeface="Courier New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300" dirty="0" smtClean="0">
                <a:latin typeface="Menlo Regular"/>
                <a:ea typeface="Courier New"/>
                <a:cs typeface="Menlo Regular"/>
                <a:sym typeface="Courier New"/>
              </a:rPr>
              <a:t>&gt;&gt;&gt;</a:t>
            </a:r>
            <a:r>
              <a:rPr lang="en" sz="2300" dirty="0" smtClean="0">
                <a:solidFill>
                  <a:srgbClr val="4A86E8"/>
                </a:solidFill>
                <a:latin typeface="Menlo Regular"/>
                <a:ea typeface="Courier New"/>
                <a:cs typeface="Menlo Regular"/>
                <a:sym typeface="Courier New"/>
              </a:rPr>
              <a:t> </a:t>
            </a:r>
            <a:r>
              <a:rPr lang="en" sz="2300" dirty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'Single quotes work'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300" dirty="0">
                <a:latin typeface="Menlo Regular"/>
                <a:ea typeface="Courier New"/>
                <a:cs typeface="Menlo Regular"/>
                <a:sym typeface="Courier New"/>
              </a:rPr>
              <a:t>'</a:t>
            </a:r>
            <a:r>
              <a:rPr lang="en" sz="2300" dirty="0" smtClean="0">
                <a:latin typeface="Menlo Regular"/>
                <a:ea typeface="Courier New"/>
                <a:cs typeface="Menlo Regular"/>
                <a:sym typeface="Courier New"/>
              </a:rPr>
              <a:t>Single </a:t>
            </a:r>
            <a:r>
              <a:rPr lang="en" sz="2300" dirty="0">
                <a:latin typeface="Menlo Regular"/>
                <a:ea typeface="Courier New"/>
                <a:cs typeface="Menlo Regular"/>
                <a:sym typeface="Courier New"/>
              </a:rPr>
              <a:t>quotes </a:t>
            </a:r>
            <a:r>
              <a:rPr lang="en" sz="2300" dirty="0" smtClean="0">
                <a:latin typeface="Menlo Regular"/>
                <a:ea typeface="Courier New"/>
                <a:cs typeface="Menlo Regular"/>
                <a:sym typeface="Courier New"/>
              </a:rPr>
              <a:t>work</a:t>
            </a:r>
            <a:r>
              <a:rPr lang="en-US" sz="2300" dirty="0" smtClean="0">
                <a:latin typeface="Menlo Regular"/>
                <a:ea typeface="Courier New"/>
                <a:cs typeface="Menlo Regular"/>
                <a:sym typeface="Courier New"/>
              </a:rPr>
              <a:t>'</a:t>
            </a:r>
            <a:endParaRPr lang="en" sz="2300" dirty="0">
              <a:latin typeface="Menlo Regular"/>
              <a:ea typeface="Courier New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300" dirty="0" smtClean="0">
                <a:latin typeface="Menlo Regular"/>
                <a:ea typeface="Courier New"/>
                <a:cs typeface="Menlo Regular"/>
                <a:sym typeface="Courier New"/>
              </a:rPr>
              <a:t>&gt;&gt;&gt;</a:t>
            </a:r>
            <a:r>
              <a:rPr lang="en" sz="2300" dirty="0" smtClean="0">
                <a:solidFill>
                  <a:srgbClr val="4A86E8"/>
                </a:solidFill>
                <a:latin typeface="Menlo Regular"/>
                <a:ea typeface="Courier New"/>
                <a:cs typeface="Menlo Regular"/>
                <a:sym typeface="Courier New"/>
              </a:rPr>
              <a:t> </a:t>
            </a:r>
            <a:r>
              <a:rPr lang="en" sz="2300" dirty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"Double quotes work"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300" dirty="0">
                <a:latin typeface="Menlo Regular"/>
                <a:ea typeface="Courier New"/>
                <a:cs typeface="Menlo Regular"/>
                <a:sym typeface="Courier New"/>
              </a:rPr>
              <a:t>'</a:t>
            </a:r>
            <a:r>
              <a:rPr lang="en" sz="2300" dirty="0" smtClean="0">
                <a:latin typeface="Menlo Regular"/>
                <a:ea typeface="Courier New"/>
                <a:cs typeface="Menlo Regular"/>
                <a:sym typeface="Courier New"/>
              </a:rPr>
              <a:t>Double </a:t>
            </a:r>
            <a:r>
              <a:rPr lang="en" sz="2300" dirty="0">
                <a:latin typeface="Menlo Regular"/>
                <a:ea typeface="Courier New"/>
                <a:cs typeface="Menlo Regular"/>
                <a:sym typeface="Courier New"/>
              </a:rPr>
              <a:t>quotes </a:t>
            </a:r>
            <a:r>
              <a:rPr lang="en" sz="2300" dirty="0" smtClean="0">
                <a:latin typeface="Menlo Regular"/>
                <a:ea typeface="Courier New"/>
                <a:cs typeface="Menlo Regular"/>
                <a:sym typeface="Courier New"/>
              </a:rPr>
              <a:t>work</a:t>
            </a:r>
            <a:r>
              <a:rPr lang="en-US" sz="2300" dirty="0" smtClean="0">
                <a:latin typeface="Menlo Regular"/>
                <a:ea typeface="Courier New"/>
                <a:cs typeface="Menlo Regular"/>
                <a:sym typeface="Courier New"/>
              </a:rPr>
              <a:t>'</a:t>
            </a:r>
            <a:endParaRPr lang="en" sz="2300" dirty="0">
              <a:latin typeface="Menlo Regular"/>
              <a:ea typeface="Courier New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300" dirty="0" smtClean="0">
                <a:latin typeface="Menlo Regular"/>
                <a:ea typeface="Courier New"/>
                <a:cs typeface="Menlo Regular"/>
                <a:sym typeface="Courier New"/>
              </a:rPr>
              <a:t>&gt;&gt;&gt;</a:t>
            </a:r>
            <a:r>
              <a:rPr lang="en" sz="2300" dirty="0" smtClean="0">
                <a:solidFill>
                  <a:srgbClr val="4A86E8"/>
                </a:solidFill>
                <a:latin typeface="Menlo Regular"/>
                <a:ea typeface="Courier New"/>
                <a:cs typeface="Menlo Regular"/>
                <a:sym typeface="Courier New"/>
              </a:rPr>
              <a:t> </a:t>
            </a:r>
            <a:r>
              <a:rPr lang="en" sz="2300" dirty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"Start and end have to match'</a:t>
            </a:r>
          </a:p>
          <a:p>
            <a:pPr>
              <a:spcBef>
                <a:spcPts val="0"/>
              </a:spcBef>
              <a:buNone/>
            </a:pPr>
            <a:r>
              <a:rPr lang="en" sz="2300" dirty="0" smtClean="0">
                <a:latin typeface="Menlo Regular"/>
                <a:ea typeface="Courier New"/>
                <a:cs typeface="Menlo Regular"/>
                <a:sym typeface="Courier New"/>
              </a:rPr>
              <a:t>   File </a:t>
            </a:r>
            <a:r>
              <a:rPr lang="en-US" sz="2300" dirty="0" smtClean="0">
                <a:latin typeface="Menlo Regular"/>
                <a:ea typeface="Courier New"/>
                <a:cs typeface="Menlo Regular"/>
                <a:sym typeface="Courier New"/>
              </a:rPr>
              <a:t>"</a:t>
            </a:r>
            <a:r>
              <a:rPr lang="en" sz="2300" dirty="0" smtClean="0">
                <a:latin typeface="Menlo Regular"/>
                <a:ea typeface="Courier New"/>
                <a:cs typeface="Menlo Regular"/>
                <a:sym typeface="Courier New"/>
              </a:rPr>
              <a:t>&lt;stdin&gt;”, line 1</a:t>
            </a:r>
          </a:p>
          <a:p>
            <a:pPr>
              <a:spcBef>
                <a:spcPts val="0"/>
              </a:spcBef>
              <a:buNone/>
            </a:pPr>
            <a:r>
              <a:rPr lang="en" sz="2300" dirty="0" smtClean="0">
                <a:latin typeface="Menlo Regular"/>
                <a:ea typeface="Courier New"/>
                <a:cs typeface="Menlo Regular"/>
                <a:sym typeface="Courier New"/>
              </a:rPr>
              <a:t>      </a:t>
            </a:r>
            <a:r>
              <a:rPr lang="en-US" sz="2300" dirty="0" smtClean="0">
                <a:latin typeface="Menlo Regular"/>
                <a:ea typeface="Courier New"/>
                <a:cs typeface="Menlo Regular"/>
                <a:sym typeface="Courier New"/>
              </a:rPr>
              <a:t>"</a:t>
            </a:r>
            <a:r>
              <a:rPr lang="en" sz="2300" dirty="0" smtClean="0">
                <a:latin typeface="Menlo Regular"/>
                <a:ea typeface="Courier New"/>
                <a:cs typeface="Menlo Regular"/>
                <a:sym typeface="Courier New"/>
              </a:rPr>
              <a:t>Start and end have to match</a:t>
            </a:r>
            <a:r>
              <a:rPr lang="en-US" sz="2300" dirty="0" smtClean="0">
                <a:latin typeface="Menlo Regular"/>
                <a:ea typeface="Courier New"/>
                <a:cs typeface="Menlo Regular"/>
                <a:sym typeface="Courier New"/>
              </a:rPr>
              <a:t>'</a:t>
            </a:r>
            <a:endParaRPr lang="en" sz="2300" dirty="0" smtClean="0">
              <a:latin typeface="Menlo Regular"/>
              <a:ea typeface="Courier New"/>
              <a:cs typeface="Menlo Regular"/>
              <a:sym typeface="Courier New"/>
            </a:endParaRPr>
          </a:p>
          <a:p>
            <a:pPr>
              <a:spcBef>
                <a:spcPts val="0"/>
              </a:spcBef>
              <a:buNone/>
            </a:pPr>
            <a:r>
              <a:rPr lang="en" sz="2300" dirty="0">
                <a:latin typeface="Menlo Regular"/>
                <a:ea typeface="Courier New"/>
                <a:cs typeface="Menlo Regular"/>
                <a:sym typeface="Courier New"/>
              </a:rPr>
              <a:t>	</a:t>
            </a:r>
            <a:r>
              <a:rPr lang="en" sz="2300" dirty="0" smtClean="0">
                <a:latin typeface="Menlo Regular"/>
                <a:ea typeface="Courier New"/>
                <a:cs typeface="Menlo Regular"/>
                <a:sym typeface="Courier New"/>
              </a:rPr>
              <a:t>				   ^</a:t>
            </a:r>
          </a:p>
          <a:p>
            <a:pPr>
              <a:spcBef>
                <a:spcPts val="0"/>
              </a:spcBef>
              <a:buNone/>
            </a:pPr>
            <a:r>
              <a:rPr lang="en" sz="2300" dirty="0" smtClean="0">
                <a:latin typeface="Menlo Regular"/>
                <a:ea typeface="Courier New"/>
                <a:cs typeface="Menlo Regular"/>
                <a:sym typeface="Courier New"/>
              </a:rPr>
              <a:t>SyntaxError: EOL while scanning string literal</a:t>
            </a:r>
            <a:endParaRPr lang="en" sz="2300" dirty="0">
              <a:latin typeface="Menlo Regular"/>
              <a:ea typeface="Courier New"/>
              <a:cs typeface="Menlo Regular"/>
              <a:sym typeface="Courier New"/>
            </a:endParaRPr>
          </a:p>
        </p:txBody>
      </p:sp>
    </p:spTree>
  </p:cSld>
  <p:clrMapOvr>
    <a:overrideClrMapping bg1="lt1" tx1="dk1" bg2="dk2" tx2="lt2" accent1="accent1" accent2="accent2" accent3="accent3" accent4="accent4" accent5="accent5" accent6="accent6" hlink="hlink" folHlink="folHlink"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6800" b="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Exercise</a:t>
            </a:r>
          </a:p>
        </p:txBody>
      </p:sp>
      <p:sp>
        <p:nvSpPr>
          <p:cNvPr id="225" name="Shape 22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38100" lvl="0" rtl="0">
              <a:lnSpc>
                <a:spcPct val="140000"/>
              </a:lnSpc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r>
              <a:rPr lang="en" sz="3600" dirty="0"/>
              <a:t>Create variables named </a:t>
            </a:r>
            <a:r>
              <a:rPr lang="en" sz="3600" dirty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first_name</a:t>
            </a:r>
            <a:r>
              <a:rPr lang="en" sz="3600" dirty="0"/>
              <a:t>, </a:t>
            </a:r>
            <a:r>
              <a:rPr lang="en" sz="3600" dirty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last_name</a:t>
            </a:r>
            <a:r>
              <a:rPr lang="en" sz="3600" dirty="0"/>
              <a:t>, and </a:t>
            </a:r>
            <a:r>
              <a:rPr lang="en" sz="3600" dirty="0" smtClean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favorite_color</a:t>
            </a:r>
            <a:endParaRPr lang="en" sz="3600" dirty="0">
              <a:solidFill>
                <a:srgbClr val="0E72A4"/>
              </a:solidFill>
              <a:latin typeface="Menlo Regular"/>
              <a:ea typeface="Courier New"/>
              <a:cs typeface="Menlo Regular"/>
              <a:sym typeface="Courier New"/>
            </a:endParaRPr>
          </a:p>
          <a:p>
            <a:pPr marL="38100" lvl="0" rtl="0">
              <a:lnSpc>
                <a:spcPct val="140000"/>
              </a:lnSpc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r>
              <a:rPr lang="en" sz="3600" dirty="0"/>
              <a:t>Assign </a:t>
            </a:r>
            <a:r>
              <a:rPr lang="en-US" sz="3600" dirty="0" smtClean="0"/>
              <a:t>string values to </a:t>
            </a:r>
            <a:r>
              <a:rPr lang="en" sz="3600" dirty="0" smtClean="0"/>
              <a:t>the variables</a:t>
            </a:r>
            <a:endParaRPr lang="en" sz="36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7419" y="4051007"/>
            <a:ext cx="5644850" cy="2603390"/>
          </a:xfrm>
          <a:prstGeom prst="rect">
            <a:avLst/>
          </a:prstGeom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>
            <a:spLocks noGrp="1"/>
          </p:cNvSpPr>
          <p:nvPr>
            <p:ph type="title"/>
          </p:nvPr>
        </p:nvSpPr>
        <p:spPr>
          <a:xfrm>
            <a:off x="457200" y="274636"/>
            <a:ext cx="8229600" cy="124495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5500" dirty="0" smtClean="0">
                <a:solidFill>
                  <a:srgbClr val="FF0000"/>
                </a:solidFill>
                <a:latin typeface="Yanone Kaffeesatz Bold"/>
                <a:cs typeface="Yanone Kaffeesatz Bold"/>
              </a:rPr>
              <a:t>Running Python</a:t>
            </a:r>
            <a:endParaRPr lang="en" sz="5500" dirty="0">
              <a:solidFill>
                <a:srgbClr val="FF0000"/>
              </a:solidFill>
              <a:latin typeface="Yanone Kaffeesatz Bold"/>
              <a:cs typeface="Yanone Kaffeesatz Bold"/>
            </a:endParaRPr>
          </a:p>
        </p:txBody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 smtClean="0"/>
              <a:t>There </a:t>
            </a:r>
            <a:r>
              <a:rPr lang="en" dirty="0"/>
              <a:t>are different ways to run code </a:t>
            </a:r>
            <a:r>
              <a:rPr lang="en" dirty="0" smtClean="0"/>
              <a:t>through</a:t>
            </a:r>
            <a:r>
              <a:rPr lang="en-US" dirty="0" smtClean="0"/>
              <a:t> Python</a:t>
            </a:r>
            <a:endParaRPr lang="en-US" dirty="0"/>
          </a:p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-US" dirty="0" smtClean="0">
                <a:latin typeface="Open Sans"/>
                <a:ea typeface="Open Sans"/>
                <a:cs typeface="Open Sans"/>
              </a:rPr>
              <a:t>So far we used the</a:t>
            </a:r>
            <a:r>
              <a:rPr lang="en" dirty="0" smtClean="0">
                <a:latin typeface="Open Sans"/>
                <a:ea typeface="Open Sans"/>
                <a:cs typeface="Open Sans"/>
              </a:rPr>
              <a:t> </a:t>
            </a:r>
            <a:r>
              <a:rPr lang="en-US" dirty="0" smtClean="0">
                <a:latin typeface="Open Sans"/>
                <a:ea typeface="Open Sans"/>
                <a:cs typeface="Open Sans"/>
              </a:rPr>
              <a:t>Python interpreter</a:t>
            </a:r>
          </a:p>
          <a:p>
            <a:pPr marL="914400" lvl="1" indent="-381000">
              <a:buSzPct val="80000"/>
            </a:pPr>
            <a:r>
              <a:rPr lang="en-US" dirty="0">
                <a:latin typeface="Open Sans"/>
                <a:ea typeface="Open Sans"/>
                <a:cs typeface="Open Sans"/>
              </a:rPr>
              <a:t>+  it's quick! Allows us to step through large problems step by</a:t>
            </a:r>
          </a:p>
          <a:p>
            <a:pPr marL="914400" lvl="1" indent="-381000">
              <a:buSzPct val="80000"/>
            </a:pPr>
            <a:r>
              <a:rPr lang="en-US" dirty="0">
                <a:latin typeface="Open Sans"/>
                <a:ea typeface="Open Sans"/>
                <a:cs typeface="Open Sans"/>
              </a:rPr>
              <a:t>- no way to save your </a:t>
            </a:r>
            <a:r>
              <a:rPr lang="en-US" dirty="0" smtClean="0">
                <a:latin typeface="Open Sans"/>
                <a:ea typeface="Open Sans"/>
                <a:cs typeface="Open Sans"/>
              </a:rPr>
              <a:t>variables, classes, etc. </a:t>
            </a:r>
            <a:r>
              <a:rPr lang="en-US" dirty="0">
                <a:latin typeface="Open Sans"/>
                <a:ea typeface="Open Sans"/>
                <a:cs typeface="Open Sans"/>
              </a:rPr>
              <a:t>Requires you to go through step by </a:t>
            </a:r>
            <a:r>
              <a:rPr lang="en-US" dirty="0" smtClean="0">
                <a:latin typeface="Open Sans"/>
                <a:ea typeface="Open Sans"/>
                <a:cs typeface="Open Sans"/>
              </a:rPr>
              <a:t>step.</a:t>
            </a:r>
          </a:p>
        </p:txBody>
      </p:sp>
    </p:spTree>
    <p:extLst>
      <p:ext uri="{BB962C8B-B14F-4D97-AF65-F5344CB8AC3E}">
        <p14:creationId xmlns:p14="http://schemas.microsoft.com/office/powerpoint/2010/main" val="3212145987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58516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8800" dirty="0">
                <a:solidFill>
                  <a:srgbClr val="FF0000"/>
                </a:solidFill>
                <a:latin typeface="Yanone Kaffeesatz Bold"/>
                <a:cs typeface="Yanone Kaffeesatz Bold"/>
              </a:rPr>
              <a:t>Running </a:t>
            </a:r>
            <a:r>
              <a:rPr lang="en" sz="8800" dirty="0" smtClean="0">
                <a:solidFill>
                  <a:srgbClr val="FF0000"/>
                </a:solidFill>
                <a:latin typeface="Yanone Kaffeesatz Bold"/>
                <a:cs typeface="Yanone Kaffeesatz Bold"/>
              </a:rPr>
              <a:t>code</a:t>
            </a:r>
            <a:endParaRPr lang="en" sz="8800" dirty="0">
              <a:solidFill>
                <a:srgbClr val="FF0000"/>
              </a:solidFill>
              <a:latin typeface="Yanone Kaffeesatz Bold"/>
              <a:cs typeface="Yanone Kaffeesatz Bold"/>
            </a:endParaRPr>
          </a:p>
        </p:txBody>
      </p:sp>
      <p:sp>
        <p:nvSpPr>
          <p:cNvPr id="160" name="Shape 160"/>
          <p:cNvSpPr txBox="1">
            <a:spLocks noGrp="1"/>
          </p:cNvSpPr>
          <p:nvPr>
            <p:ph type="body" idx="1"/>
          </p:nvPr>
        </p:nvSpPr>
        <p:spPr>
          <a:xfrm>
            <a:off x="457200" y="194823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Why use a file? What's different from </a:t>
            </a:r>
            <a:r>
              <a:rPr lang="en-US" dirty="0" smtClean="0"/>
              <a:t>running in the python interpreter</a:t>
            </a:r>
            <a:r>
              <a:rPr lang="en" dirty="0" smtClean="0"/>
              <a:t>?</a:t>
            </a:r>
            <a:endParaRPr lang="en-US" dirty="0" smtClean="0"/>
          </a:p>
          <a:p>
            <a:pPr marL="457200" lvl="0" indent="-419100" rtl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-US" dirty="0" smtClean="0"/>
              <a:t>Answer: you can save your progress and build up complicated projects. </a:t>
            </a:r>
            <a:endParaRPr lang="en" dirty="0"/>
          </a:p>
          <a:p>
            <a:pPr marL="457200" lvl="0" indent="-419100">
              <a:lnSpc>
                <a:spcPct val="120000"/>
              </a:lnSpc>
            </a:pPr>
            <a:r>
              <a:rPr lang="en" b="1" dirty="0"/>
              <a:t>Note</a:t>
            </a:r>
            <a:r>
              <a:rPr lang="en" dirty="0"/>
              <a:t>: the directory your terminal is currently in is your </a:t>
            </a:r>
            <a:r>
              <a:rPr lang="en" b="1" i="1" dirty="0">
                <a:solidFill>
                  <a:srgbClr val="666666"/>
                </a:solidFill>
              </a:rPr>
              <a:t>working </a:t>
            </a:r>
            <a:r>
              <a:rPr lang="en" b="1" i="1" dirty="0" smtClean="0">
                <a:solidFill>
                  <a:srgbClr val="666666"/>
                </a:solidFill>
              </a:rPr>
              <a:t>directory</a:t>
            </a:r>
            <a:r>
              <a:rPr lang="en-US" b="1" i="1" dirty="0" smtClean="0">
                <a:solidFill>
                  <a:srgbClr val="666666"/>
                </a:solidFill>
              </a:rPr>
              <a:t>. </a:t>
            </a:r>
            <a:r>
              <a:rPr lang="en-US" dirty="0" smtClean="0"/>
              <a:t>You have to know where you are.</a:t>
            </a:r>
            <a:endParaRPr lang="en" b="1" i="1" dirty="0">
              <a:solidFill>
                <a:srgbClr val="6666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5686976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58516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8800" dirty="0" smtClean="0">
                <a:solidFill>
                  <a:srgbClr val="FF0000"/>
                </a:solidFill>
                <a:latin typeface="Yanone Kaffeesatz Bold"/>
                <a:cs typeface="Yanone Kaffeesatz Bold"/>
              </a:rPr>
              <a:t>In Practice</a:t>
            </a:r>
            <a:endParaRPr lang="en" sz="8800" dirty="0">
              <a:solidFill>
                <a:srgbClr val="FF0000"/>
              </a:solidFill>
              <a:latin typeface="Yanone Kaffeesatz Bold"/>
              <a:cs typeface="Yanone Kaffeesatz Bold"/>
            </a:endParaRPr>
          </a:p>
        </p:txBody>
      </p:sp>
      <p:sp>
        <p:nvSpPr>
          <p:cNvPr id="160" name="Shape 160"/>
          <p:cNvSpPr txBox="1">
            <a:spLocks noGrp="1"/>
          </p:cNvSpPr>
          <p:nvPr>
            <p:ph type="body" idx="1"/>
          </p:nvPr>
        </p:nvSpPr>
        <p:spPr>
          <a:xfrm>
            <a:off x="457200" y="194823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-US" dirty="0" smtClean="0"/>
              <a:t>You will very often switch back and forth between the interpreter and a persistent Python file.</a:t>
            </a:r>
          </a:p>
          <a:p>
            <a:pPr marL="457200" lvl="0" indent="-419100" rtl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-US" dirty="0" smtClean="0"/>
              <a:t>This allows you to test while also building on your progress as you go.</a:t>
            </a:r>
          </a:p>
        </p:txBody>
      </p:sp>
    </p:spTree>
    <p:extLst>
      <p:ext uri="{BB962C8B-B14F-4D97-AF65-F5344CB8AC3E}">
        <p14:creationId xmlns:p14="http://schemas.microsoft.com/office/powerpoint/2010/main" val="1796221520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ctrTitle"/>
          </p:nvPr>
        </p:nvSpPr>
        <p:spPr>
          <a:xfrm>
            <a:off x="588264" y="3216515"/>
            <a:ext cx="7772400" cy="305052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96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Your Own Command Line Program</a:t>
            </a:r>
          </a:p>
        </p:txBody>
      </p:sp>
    </p:spTree>
    <p:extLst>
      <p:ext uri="{BB962C8B-B14F-4D97-AF65-F5344CB8AC3E}">
        <p14:creationId xmlns:p14="http://schemas.microsoft.com/office/powerpoint/2010/main" val="3597361162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 txBox="1">
            <a:spLocks noGrp="1"/>
          </p:cNvSpPr>
          <p:nvPr>
            <p:ph type="title"/>
          </p:nvPr>
        </p:nvSpPr>
        <p:spPr>
          <a:xfrm>
            <a:off x="457200" y="274636"/>
            <a:ext cx="8229600" cy="132556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96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Hello</a:t>
            </a:r>
            <a:r>
              <a:rPr lang="en" dirty="0">
                <a:latin typeface="Ubuntu"/>
                <a:ea typeface="Ubuntu"/>
                <a:cs typeface="Ubuntu"/>
                <a:sym typeface="Ubuntu"/>
              </a:rPr>
              <a:t> </a:t>
            </a:r>
            <a:r>
              <a:rPr lang="en" sz="96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World</a:t>
            </a:r>
          </a:p>
        </p:txBody>
      </p:sp>
      <p:sp>
        <p:nvSpPr>
          <p:cNvPr id="190" name="Shape 19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Create a file </a:t>
            </a:r>
            <a:r>
              <a:rPr lang="en" dirty="0" smtClean="0"/>
              <a:t>name</a:t>
            </a:r>
            <a:r>
              <a:rPr lang="en-US" dirty="0" smtClean="0"/>
              <a:t>d</a:t>
            </a:r>
            <a:r>
              <a:rPr lang="en" dirty="0" smtClean="0"/>
              <a:t> </a:t>
            </a:r>
            <a:r>
              <a:rPr lang="en" dirty="0" smtClean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hello.py</a:t>
            </a:r>
            <a:r>
              <a:rPr lang="en" dirty="0" smtClean="0"/>
              <a:t> </a:t>
            </a:r>
            <a:r>
              <a:rPr lang="en" dirty="0"/>
              <a:t>and </a:t>
            </a:r>
            <a:r>
              <a:rPr lang="en-US" dirty="0" smtClean="0"/>
              <a:t>add </a:t>
            </a:r>
            <a:r>
              <a:rPr lang="en" dirty="0" smtClean="0"/>
              <a:t>the </a:t>
            </a:r>
            <a:r>
              <a:rPr lang="en" dirty="0"/>
              <a:t>following </a:t>
            </a:r>
            <a:r>
              <a:rPr lang="en" dirty="0" smtClean="0"/>
              <a:t>code</a:t>
            </a:r>
            <a:r>
              <a:rPr lang="en-US" dirty="0" smtClean="0"/>
              <a:t> to it using a text editor (Atom).</a:t>
            </a:r>
            <a:endParaRPr lang="en" dirty="0"/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 lvl="0" rtl="0">
              <a:spcBef>
                <a:spcPts val="0"/>
              </a:spcBef>
              <a:buNone/>
            </a:pPr>
            <a:r>
              <a:rPr lang="en-US" dirty="0">
                <a:solidFill>
                  <a:srgbClr val="771100"/>
                </a:solidFill>
                <a:latin typeface="Menlo Regular"/>
                <a:ea typeface="Menlo Regular"/>
                <a:cs typeface="Menlo Regular"/>
                <a:sym typeface="Courier New"/>
              </a:rPr>
              <a:t>p</a:t>
            </a:r>
            <a:r>
              <a:rPr lang="en" dirty="0" smtClean="0">
                <a:solidFill>
                  <a:srgbClr val="771100"/>
                </a:solidFill>
                <a:latin typeface="Menlo Regular"/>
                <a:ea typeface="Menlo Regular"/>
                <a:cs typeface="Menlo Regular"/>
                <a:sym typeface="Courier New"/>
              </a:rPr>
              <a:t>rint("</a:t>
            </a:r>
            <a:r>
              <a:rPr lang="en" dirty="0" smtClean="0">
                <a:solidFill>
                  <a:srgbClr val="DD2200"/>
                </a:solidFill>
                <a:latin typeface="Menlo Regular"/>
                <a:ea typeface="Menlo Regular"/>
                <a:cs typeface="Menlo Regular"/>
                <a:sym typeface="Courier New"/>
              </a:rPr>
              <a:t>Hello</a:t>
            </a:r>
            <a:r>
              <a:rPr lang="en" dirty="0">
                <a:solidFill>
                  <a:srgbClr val="DD2200"/>
                </a:solidFill>
                <a:latin typeface="Menlo Regular"/>
                <a:ea typeface="Menlo Regular"/>
                <a:cs typeface="Menlo Regular"/>
                <a:sym typeface="Courier New"/>
              </a:rPr>
              <a:t>, World</a:t>
            </a:r>
            <a:r>
              <a:rPr lang="en" dirty="0" smtClean="0">
                <a:solidFill>
                  <a:srgbClr val="DD2200"/>
                </a:solidFill>
                <a:latin typeface="Menlo Regular"/>
                <a:ea typeface="Menlo Regular"/>
                <a:cs typeface="Menlo Regular"/>
                <a:sym typeface="Courier New"/>
              </a:rPr>
              <a:t>!</a:t>
            </a:r>
            <a:r>
              <a:rPr lang="en" dirty="0" smtClean="0">
                <a:solidFill>
                  <a:srgbClr val="771100"/>
                </a:solidFill>
                <a:latin typeface="Menlo Regular"/>
                <a:ea typeface="Menlo Regular"/>
                <a:cs typeface="Menlo Regular"/>
                <a:sym typeface="Courier New"/>
              </a:rPr>
              <a:t>“)</a:t>
            </a:r>
            <a:endParaRPr lang="en" dirty="0">
              <a:solidFill>
                <a:srgbClr val="7711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endParaRPr dirty="0">
              <a:solidFill>
                <a:srgbClr val="7711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rgbClr val="000000"/>
                </a:solidFill>
              </a:rPr>
              <a:t>Now run </a:t>
            </a:r>
            <a:r>
              <a:rPr lang="en" dirty="0" smtClean="0">
                <a:solidFill>
                  <a:srgbClr val="000000"/>
                </a:solidFill>
              </a:rPr>
              <a:t>it</a:t>
            </a:r>
            <a:r>
              <a:rPr lang="en-US" dirty="0" smtClean="0">
                <a:solidFill>
                  <a:srgbClr val="000000"/>
                </a:solidFill>
              </a:rPr>
              <a:t> (keep in mind you have to quit the Python interpreter to run this in the good old command line way)</a:t>
            </a:r>
            <a:endParaRPr lang="en" dirty="0">
              <a:solidFill>
                <a:srgbClr val="000000"/>
              </a:solidFill>
            </a:endParaRPr>
          </a:p>
          <a:p>
            <a:pPr lvl="0" rtl="0">
              <a:spcBef>
                <a:spcPts val="0"/>
              </a:spcBef>
              <a:buNone/>
            </a:pPr>
            <a:endParaRPr dirty="0">
              <a:solidFill>
                <a:srgbClr val="7711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$ </a:t>
            </a:r>
            <a:r>
              <a:rPr lang="en" dirty="0" smtClean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python3 hello.py</a:t>
            </a:r>
            <a:endParaRPr lang="en" dirty="0">
              <a:solidFill>
                <a:srgbClr val="0B5C92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98748420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7200" dirty="0">
                <a:solidFill>
                  <a:srgbClr val="FF0000"/>
                </a:solidFill>
                <a:latin typeface="Yanone Kaffeesatz Bold"/>
                <a:cs typeface="Yanone Kaffeesatz Bold"/>
              </a:rPr>
              <a:t>Why Program?</a:t>
            </a:r>
          </a:p>
        </p:txBody>
      </p:sp>
      <p:sp>
        <p:nvSpPr>
          <p:cNvPr id="50" name="Shape 5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7379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44500" lvl="0" indent="-298450" rtl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45833"/>
              <a:buFont typeface="Arial"/>
              <a:buChar char="●"/>
            </a:pPr>
            <a:r>
              <a:rPr lang="en" sz="2400" dirty="0">
                <a:solidFill>
                  <a:srgbClr val="000000"/>
                </a:solidFill>
              </a:rPr>
              <a:t>Applications come from the needs of the present: </a:t>
            </a:r>
            <a:r>
              <a:rPr lang="en" sz="2400" i="1" dirty="0">
                <a:solidFill>
                  <a:srgbClr val="000000"/>
                </a:solidFill>
              </a:rPr>
              <a:t>your needs</a:t>
            </a:r>
          </a:p>
          <a:p>
            <a:pPr marL="444500" lvl="0" indent="-298450" rtl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45833"/>
              <a:buFont typeface="Arial"/>
              <a:buChar char="●"/>
            </a:pPr>
            <a:r>
              <a:rPr lang="en" sz="2400" dirty="0">
                <a:solidFill>
                  <a:srgbClr val="000000"/>
                </a:solidFill>
              </a:rPr>
              <a:t>﻿Effectively articulating needs is the first step</a:t>
            </a:r>
          </a:p>
          <a:p>
            <a:pPr marL="444500" lvl="0" indent="-298450" rtl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45833"/>
              <a:buFont typeface="Arial"/>
              <a:buChar char="●"/>
            </a:pPr>
            <a:r>
              <a:rPr lang="en" sz="2400" dirty="0">
                <a:solidFill>
                  <a:srgbClr val="000000"/>
                </a:solidFill>
              </a:rPr>
              <a:t>Express complex logic and perform computation</a:t>
            </a:r>
          </a:p>
          <a:p>
            <a:pPr marL="444500" lvl="0" indent="-298450" rtl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45833"/>
              <a:buFont typeface="Arial"/>
              <a:buChar char="●"/>
            </a:pPr>
            <a:r>
              <a:rPr lang="en" sz="2400" dirty="0">
                <a:solidFill>
                  <a:srgbClr val="000000"/>
                </a:solidFill>
              </a:rPr>
              <a:t>Do things that would take a human a long time to do </a:t>
            </a:r>
          </a:p>
          <a:p>
            <a:pPr marL="914400" lvl="1" indent="-298450" rtl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36666"/>
              <a:buFont typeface="Courier New"/>
              <a:buChar char="o"/>
            </a:pPr>
            <a:r>
              <a:rPr lang="en" dirty="0">
                <a:latin typeface="Open Sans"/>
                <a:ea typeface="Open Sans"/>
                <a:cs typeface="Open Sans"/>
              </a:rPr>
              <a:t>counting</a:t>
            </a:r>
          </a:p>
          <a:p>
            <a:pPr marL="914400" lvl="1" indent="-298450" rtl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36666"/>
              <a:buFont typeface="Courier New"/>
              <a:buChar char="o"/>
            </a:pPr>
            <a:r>
              <a:rPr lang="en" dirty="0">
                <a:latin typeface="Open Sans"/>
                <a:ea typeface="Open Sans"/>
                <a:cs typeface="Open Sans"/>
              </a:rPr>
              <a:t>comparing</a:t>
            </a:r>
          </a:p>
          <a:p>
            <a:pPr marL="914400" lvl="1" indent="-298450" rtl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36666"/>
              <a:buFont typeface="Courier New"/>
              <a:buChar char="o"/>
            </a:pPr>
            <a:r>
              <a:rPr lang="en" dirty="0">
                <a:latin typeface="Open Sans"/>
                <a:ea typeface="Open Sans"/>
                <a:cs typeface="Open Sans"/>
              </a:rPr>
              <a:t>repeating</a:t>
            </a:r>
          </a:p>
        </p:txBody>
      </p:sp>
      <p:pic>
        <p:nvPicPr>
          <p:cNvPr id="51" name="Shape 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54132" y="1600200"/>
            <a:ext cx="3132668" cy="31307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 txBox="1">
            <a:spLocks noGrp="1"/>
          </p:cNvSpPr>
          <p:nvPr>
            <p:ph type="title"/>
          </p:nvPr>
        </p:nvSpPr>
        <p:spPr>
          <a:xfrm>
            <a:off x="457200" y="274636"/>
            <a:ext cx="8229600" cy="132556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96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Hello</a:t>
            </a:r>
            <a:r>
              <a:rPr lang="en" dirty="0">
                <a:latin typeface="Ubuntu"/>
                <a:ea typeface="Ubuntu"/>
                <a:cs typeface="Ubuntu"/>
                <a:sym typeface="Ubuntu"/>
              </a:rPr>
              <a:t> </a:t>
            </a:r>
            <a:r>
              <a:rPr lang="en" sz="9600" dirty="0" smtClean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World</a:t>
            </a:r>
            <a:r>
              <a:rPr lang="en-US" sz="9600" dirty="0" smtClean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 2</a:t>
            </a:r>
            <a:endParaRPr lang="en" sz="9600" dirty="0">
              <a:solidFill>
                <a:srgbClr val="FF0000"/>
              </a:solidFill>
              <a:latin typeface="Yanone Kaffeesatz Bold"/>
              <a:cs typeface="Yanone Kaffeesatz Bold"/>
              <a:sym typeface="Ubuntu"/>
            </a:endParaRPr>
          </a:p>
        </p:txBody>
      </p:sp>
      <p:sp>
        <p:nvSpPr>
          <p:cNvPr id="190" name="Shape 19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smtClean="0"/>
              <a:t>Test out another line of code in the interpreter.</a:t>
            </a:r>
            <a:endParaRPr lang="en" dirty="0"/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 lvl="0" rtl="0">
              <a:spcBef>
                <a:spcPts val="0"/>
              </a:spcBef>
              <a:buNone/>
            </a:pPr>
            <a:r>
              <a:rPr lang="en-US" dirty="0" smtClean="0">
                <a:solidFill>
                  <a:srgbClr val="771100"/>
                </a:solidFill>
                <a:latin typeface="Menlo Regular"/>
                <a:ea typeface="Menlo Regular"/>
                <a:cs typeface="Menlo Regular"/>
                <a:sym typeface="Courier New"/>
              </a:rPr>
              <a:t>print("Hi it's me again!")</a:t>
            </a:r>
          </a:p>
          <a:p>
            <a:pPr lvl="0" rtl="0">
              <a:spcBef>
                <a:spcPts val="0"/>
              </a:spcBef>
              <a:buNone/>
            </a:pPr>
            <a:endParaRPr dirty="0">
              <a:solidFill>
                <a:srgbClr val="7711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rgbClr val="000000"/>
                </a:solidFill>
              </a:rPr>
              <a:t>Now </a:t>
            </a:r>
            <a:r>
              <a:rPr lang="en-US" dirty="0" smtClean="0">
                <a:solidFill>
                  <a:srgbClr val="000000"/>
                </a:solidFill>
              </a:rPr>
              <a:t>add that line to your Python file. Save and run.</a:t>
            </a:r>
            <a:endParaRPr lang="en" dirty="0">
              <a:solidFill>
                <a:srgbClr val="000000"/>
              </a:solidFill>
            </a:endParaRPr>
          </a:p>
          <a:p>
            <a:pPr lvl="0" rtl="0">
              <a:spcBef>
                <a:spcPts val="0"/>
              </a:spcBef>
              <a:buNone/>
            </a:pPr>
            <a:endParaRPr dirty="0">
              <a:solidFill>
                <a:srgbClr val="7711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$ </a:t>
            </a:r>
            <a:r>
              <a:rPr lang="en" dirty="0" smtClean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python3 hello.py</a:t>
            </a:r>
            <a:endParaRPr lang="en" dirty="0">
              <a:solidFill>
                <a:srgbClr val="0B5C92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52507955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 txBox="1">
            <a:spLocks noGrp="1"/>
          </p:cNvSpPr>
          <p:nvPr>
            <p:ph type="title"/>
          </p:nvPr>
        </p:nvSpPr>
        <p:spPr>
          <a:xfrm>
            <a:off x="457200" y="274636"/>
            <a:ext cx="8229600" cy="132556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96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Hello</a:t>
            </a:r>
            <a:r>
              <a:rPr lang="en" dirty="0">
                <a:latin typeface="Ubuntu"/>
                <a:ea typeface="Ubuntu"/>
                <a:cs typeface="Ubuntu"/>
                <a:sym typeface="Ubuntu"/>
              </a:rPr>
              <a:t> </a:t>
            </a:r>
            <a:r>
              <a:rPr lang="en" sz="9600" dirty="0" smtClean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World</a:t>
            </a:r>
            <a:r>
              <a:rPr lang="en-US" sz="9600" dirty="0" smtClean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 2</a:t>
            </a:r>
            <a:endParaRPr lang="en" sz="9600" dirty="0">
              <a:solidFill>
                <a:srgbClr val="FF0000"/>
              </a:solidFill>
              <a:latin typeface="Yanone Kaffeesatz Bold"/>
              <a:cs typeface="Yanone Kaffeesatz Bold"/>
              <a:sym typeface="Ubuntu"/>
            </a:endParaRPr>
          </a:p>
        </p:txBody>
      </p:sp>
      <p:sp>
        <p:nvSpPr>
          <p:cNvPr id="190" name="Shape 19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indent="-457200"/>
            <a:r>
              <a:rPr lang="en-US" dirty="0" smtClean="0"/>
              <a:t>The Python interpreter is its own world.</a:t>
            </a:r>
          </a:p>
          <a:p>
            <a:pPr marL="457200" indent="-457200"/>
            <a:r>
              <a:rPr lang="en-US" dirty="0" smtClean="0"/>
              <a:t>In fact, you can have multiple different tabs open in </a:t>
            </a:r>
            <a:r>
              <a:rPr lang="en-US" dirty="0" err="1" smtClean="0"/>
              <a:t>iTerm</a:t>
            </a:r>
            <a:r>
              <a:rPr lang="en-US" dirty="0" smtClean="0"/>
              <a:t>, each with their own Python instances running.</a:t>
            </a:r>
            <a:endParaRPr lang="en-US" dirty="0"/>
          </a:p>
          <a:p>
            <a:pPr marL="457200" indent="-457200"/>
            <a:r>
              <a:rPr lang="en-US" dirty="0" smtClean="0"/>
              <a:t>They won't know anything about one another </a:t>
            </a:r>
            <a:r>
              <a:rPr lang="mr-IN" dirty="0" smtClean="0"/>
              <a:t>–</a:t>
            </a:r>
            <a:r>
              <a:rPr lang="en-US" dirty="0" smtClean="0"/>
              <a:t> variable names and data only exist internal to a Python instance or file.</a:t>
            </a:r>
          </a:p>
          <a:p>
            <a:pPr marL="457200" indent="-457200"/>
            <a:r>
              <a:rPr lang="en-US" dirty="0" smtClean="0"/>
              <a:t>So if you run into problems, ask:</a:t>
            </a:r>
            <a:r>
              <a:rPr lang="en-US" dirty="0"/>
              <a:t> </a:t>
            </a:r>
            <a:r>
              <a:rPr lang="en-US" dirty="0" smtClean="0"/>
              <a:t>am I where I need to be? Does Python know what I expect it to know?</a:t>
            </a:r>
          </a:p>
        </p:txBody>
      </p:sp>
    </p:spTree>
    <p:extLst>
      <p:ext uri="{BB962C8B-B14F-4D97-AF65-F5344CB8AC3E}">
        <p14:creationId xmlns:p14="http://schemas.microsoft.com/office/powerpoint/2010/main" val="1159972126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6800" b="0" dirty="0" err="1" smtClean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Git</a:t>
            </a:r>
            <a:r>
              <a:rPr lang="en-US" sz="6800" b="0" dirty="0" smtClean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 it?</a:t>
            </a:r>
            <a:endParaRPr lang="en" sz="6800" b="0" dirty="0">
              <a:solidFill>
                <a:srgbClr val="FF0000"/>
              </a:solidFill>
              <a:latin typeface="Yanone Kaffeesatz Bold"/>
              <a:ea typeface="Ubuntu"/>
              <a:cs typeface="Yanone Kaffeesatz Bold"/>
              <a:sym typeface="Ubuntu"/>
            </a:endParaRPr>
          </a:p>
        </p:txBody>
      </p:sp>
      <p:sp>
        <p:nvSpPr>
          <p:cNvPr id="225" name="Shape 22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38100" lvl="0" rtl="0">
              <a:lnSpc>
                <a:spcPct val="140000"/>
              </a:lnSpc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r>
              <a:rPr lang="en-US" dirty="0" smtClean="0"/>
              <a:t>Add your new Python program to your </a:t>
            </a:r>
            <a:r>
              <a:rPr lang="en-US" dirty="0" err="1" smtClean="0"/>
              <a:t>GitHub</a:t>
            </a:r>
            <a:r>
              <a:rPr lang="en-US" dirty="0" smtClean="0"/>
              <a:t> portfolio!</a:t>
            </a:r>
          </a:p>
          <a:p>
            <a:pPr marL="38100" lvl="0" rtl="0">
              <a:lnSpc>
                <a:spcPct val="140000"/>
              </a:lnSpc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r>
              <a:rPr lang="en-US" dirty="0" smtClean="0"/>
              <a:t>1. </a:t>
            </a:r>
            <a:r>
              <a:rPr lang="en-US" dirty="0" err="1" smtClean="0"/>
              <a:t>git</a:t>
            </a:r>
            <a:r>
              <a:rPr lang="en-US" dirty="0" smtClean="0"/>
              <a:t> add filename</a:t>
            </a:r>
          </a:p>
          <a:p>
            <a:pPr marL="38100" lvl="0" rtl="0">
              <a:lnSpc>
                <a:spcPct val="140000"/>
              </a:lnSpc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r>
              <a:rPr lang="en-US" dirty="0" smtClean="0"/>
              <a:t>2. </a:t>
            </a:r>
            <a:r>
              <a:rPr lang="en-US" dirty="0" err="1" smtClean="0"/>
              <a:t>git</a:t>
            </a:r>
            <a:r>
              <a:rPr lang="en-US" dirty="0" smtClean="0"/>
              <a:t> commit -m 'Snazzy message'</a:t>
            </a:r>
          </a:p>
          <a:p>
            <a:pPr marL="38100" lvl="0" rtl="0">
              <a:lnSpc>
                <a:spcPct val="140000"/>
              </a:lnSpc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r>
              <a:rPr lang="en-US" dirty="0" smtClean="0"/>
              <a:t>3. </a:t>
            </a:r>
            <a:r>
              <a:rPr lang="en-US" dirty="0" err="1" smtClean="0"/>
              <a:t>git</a:t>
            </a:r>
            <a:r>
              <a:rPr lang="en-US" dirty="0" smtClean="0"/>
              <a:t> push</a:t>
            </a:r>
          </a:p>
          <a:p>
            <a:pPr marL="38100" lvl="0" rtl="0">
              <a:lnSpc>
                <a:spcPct val="140000"/>
              </a:lnSpc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r>
              <a:rPr lang="en-US" dirty="0" smtClean="0"/>
              <a:t>4. add the link to your html page.</a:t>
            </a:r>
          </a:p>
          <a:p>
            <a:pPr marL="38100" lvl="0" rtl="0">
              <a:lnSpc>
                <a:spcPct val="140000"/>
              </a:lnSpc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r>
              <a:rPr lang="en-US" dirty="0" smtClean="0"/>
              <a:t>5. repeat the </a:t>
            </a:r>
            <a:r>
              <a:rPr lang="en-US" dirty="0" err="1" smtClean="0"/>
              <a:t>git</a:t>
            </a:r>
            <a:r>
              <a:rPr lang="en-US" dirty="0" smtClean="0"/>
              <a:t> steps for your </a:t>
            </a:r>
            <a:r>
              <a:rPr lang="en-US" dirty="0" err="1" smtClean="0"/>
              <a:t>index.html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771204812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6800" b="0" dirty="0" smtClean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From Now On</a:t>
            </a:r>
            <a:endParaRPr lang="en" sz="6800" b="0" dirty="0">
              <a:solidFill>
                <a:srgbClr val="FF0000"/>
              </a:solidFill>
              <a:latin typeface="Yanone Kaffeesatz Bold"/>
              <a:ea typeface="Ubuntu"/>
              <a:cs typeface="Yanone Kaffeesatz Bold"/>
              <a:sym typeface="Ubuntu"/>
            </a:endParaRPr>
          </a:p>
        </p:txBody>
      </p:sp>
      <p:sp>
        <p:nvSpPr>
          <p:cNvPr id="225" name="Shape 22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95300" indent="-457200">
              <a:lnSpc>
                <a:spcPct val="140000"/>
              </a:lnSpc>
            </a:pPr>
            <a:r>
              <a:rPr lang="en-US" sz="2500" dirty="0" smtClean="0"/>
              <a:t>We will move back and forth b/w the interpreter and Python files. </a:t>
            </a:r>
            <a:endParaRPr lang="en-US" sz="2500" dirty="0"/>
          </a:p>
          <a:p>
            <a:pPr marL="495300" indent="-457200">
              <a:lnSpc>
                <a:spcPct val="140000"/>
              </a:lnSpc>
            </a:pPr>
            <a:r>
              <a:rPr lang="en-US" sz="2500" dirty="0" smtClean="0"/>
              <a:t>Keep in mind that &gt;&gt;&gt; means you're in the interpreter.</a:t>
            </a:r>
            <a:endParaRPr lang="en-US" sz="2500" dirty="0"/>
          </a:p>
          <a:p>
            <a:pPr marL="495300" indent="-457200">
              <a:lnSpc>
                <a:spcPct val="140000"/>
              </a:lnSpc>
            </a:pPr>
            <a:r>
              <a:rPr lang="en-US" sz="2500" dirty="0" smtClean="0"/>
              <a:t>You'll need to switch back and forth between the two. I recommend keeping a Python interpreter open, a command line tab open, and a text editor open where you're writing files.</a:t>
            </a:r>
          </a:p>
          <a:p>
            <a:pPr marL="495300" indent="-457200">
              <a:lnSpc>
                <a:spcPct val="140000"/>
              </a:lnSpc>
            </a:pPr>
            <a:r>
              <a:rPr lang="en-US" sz="2500" dirty="0" smtClean="0"/>
              <a:t>Many files are a good thing!</a:t>
            </a:r>
          </a:p>
        </p:txBody>
      </p:sp>
    </p:spTree>
    <p:extLst>
      <p:ext uri="{BB962C8B-B14F-4D97-AF65-F5344CB8AC3E}">
        <p14:creationId xmlns:p14="http://schemas.microsoft.com/office/powerpoint/2010/main" val="1349341163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6800" b="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Numbers</a:t>
            </a:r>
          </a:p>
        </p:txBody>
      </p:sp>
      <p:sp>
        <p:nvSpPr>
          <p:cNvPr id="231" name="Shape 23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Numbers </a:t>
            </a:r>
            <a:r>
              <a:rPr lang="en" i="1" dirty="0"/>
              <a:t>without a decimal </a:t>
            </a:r>
            <a:r>
              <a:rPr lang="en" dirty="0"/>
              <a:t>point are </a:t>
            </a:r>
            <a:r>
              <a:rPr lang="en" b="1" dirty="0" smtClean="0"/>
              <a:t>integers</a:t>
            </a:r>
            <a:endParaRPr lang="en" b="1" dirty="0"/>
          </a:p>
          <a:p>
            <a:pPr marL="914400" lvl="1" indent="-381000" rtl="0"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>
                <a:solidFill>
                  <a:srgbClr val="0E72A4"/>
                </a:solidFill>
                <a:latin typeface="Menlo Regular"/>
                <a:ea typeface="Courier New"/>
                <a:cs typeface="Menlo Regular"/>
              </a:rPr>
              <a:t>0</a:t>
            </a:r>
          </a:p>
          <a:p>
            <a:pPr marL="914400" lvl="1" indent="-381000">
              <a:buSzPct val="80000"/>
            </a:pPr>
            <a:r>
              <a:rPr lang="en" dirty="0">
                <a:solidFill>
                  <a:srgbClr val="0E72A4"/>
                </a:solidFill>
                <a:latin typeface="Menlo Regular"/>
                <a:ea typeface="Courier New"/>
                <a:cs typeface="Menlo Regular"/>
              </a:rPr>
              <a:t>-105</a:t>
            </a:r>
          </a:p>
          <a:p>
            <a:pPr marL="914400" lvl="1" indent="-381000">
              <a:buSzPct val="80000"/>
            </a:pPr>
            <a:r>
              <a:rPr lang="en" dirty="0">
                <a:solidFill>
                  <a:srgbClr val="0E72A4"/>
                </a:solidFill>
                <a:latin typeface="Menlo Regular"/>
                <a:ea typeface="Courier New"/>
                <a:cs typeface="Menlo Regular"/>
              </a:rPr>
              <a:t>898989898</a:t>
            </a:r>
          </a:p>
          <a:p>
            <a:pPr marL="914400" lvl="1" indent="-381000">
              <a:buSzPct val="80000"/>
            </a:pPr>
            <a:r>
              <a:rPr lang="en" dirty="0">
                <a:solidFill>
                  <a:srgbClr val="0E72A4"/>
                </a:solidFill>
                <a:latin typeface="Menlo Regular"/>
                <a:ea typeface="Courier New"/>
                <a:cs typeface="Menlo Regular"/>
              </a:rPr>
              <a:t>2</a:t>
            </a:r>
          </a:p>
          <a:p>
            <a:pPr marL="914400" lvl="1" indent="-381000">
              <a:buSzPct val="80000"/>
            </a:pPr>
            <a:r>
              <a:rPr lang="en" dirty="0">
                <a:solidFill>
                  <a:srgbClr val="0E72A4"/>
                </a:solidFill>
                <a:latin typeface="Menlo Regular"/>
                <a:ea typeface="Courier New"/>
                <a:cs typeface="Menlo Regular"/>
              </a:rPr>
              <a:t>-898989898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6800" b="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Numbers</a:t>
            </a:r>
          </a:p>
        </p:txBody>
      </p:sp>
      <p:sp>
        <p:nvSpPr>
          <p:cNvPr id="237" name="Shape 23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38100" lvl="0" rtl="0"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r>
              <a:rPr lang="en" dirty="0"/>
              <a:t>Numbers </a:t>
            </a:r>
            <a:r>
              <a:rPr lang="en" i="1" dirty="0"/>
              <a:t>with decimal points</a:t>
            </a:r>
            <a:r>
              <a:rPr lang="en" dirty="0"/>
              <a:t> are floating point numbers (</a:t>
            </a:r>
            <a:r>
              <a:rPr lang="en" b="1" dirty="0"/>
              <a:t>floats</a:t>
            </a:r>
            <a:r>
              <a:rPr lang="en" dirty="0" smtClean="0"/>
              <a:t>)</a:t>
            </a:r>
            <a:endParaRPr lang="en-US" dirty="0" smtClean="0"/>
          </a:p>
          <a:p>
            <a:pPr marL="914400" lvl="1" indent="-381000" rtl="0"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 smtClean="0">
                <a:solidFill>
                  <a:srgbClr val="0E72A4"/>
                </a:solidFill>
                <a:latin typeface="Menlo Regular"/>
                <a:ea typeface="Open Sans"/>
                <a:cs typeface="Menlo Regular"/>
              </a:rPr>
              <a:t>0.0</a:t>
            </a:r>
            <a:endParaRPr lang="en" dirty="0">
              <a:solidFill>
                <a:srgbClr val="0E72A4"/>
              </a:solidFill>
              <a:latin typeface="Menlo Regular"/>
              <a:ea typeface="Open Sans"/>
              <a:cs typeface="Menlo Regular"/>
            </a:endParaRPr>
          </a:p>
          <a:p>
            <a:pPr marL="914400" lvl="1" indent="-381000" rtl="0"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>
                <a:solidFill>
                  <a:srgbClr val="0E72A4"/>
                </a:solidFill>
                <a:latin typeface="Menlo Regular"/>
                <a:ea typeface="Open Sans"/>
                <a:cs typeface="Menlo Regular"/>
              </a:rPr>
              <a:t>-105.56</a:t>
            </a:r>
          </a:p>
          <a:p>
            <a:pPr marL="914400" lvl="1" indent="-381000" rtl="0"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>
                <a:solidFill>
                  <a:srgbClr val="0E72A4"/>
                </a:solidFill>
                <a:latin typeface="Menlo Regular"/>
                <a:ea typeface="Open Sans"/>
                <a:cs typeface="Menlo Regular"/>
              </a:rPr>
              <a:t>.33</a:t>
            </a:r>
          </a:p>
          <a:p>
            <a:pPr marL="914400" lvl="1" indent="-381000" rtl="0"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>
                <a:solidFill>
                  <a:srgbClr val="0E72A4"/>
                </a:solidFill>
                <a:latin typeface="Menlo Regular"/>
                <a:ea typeface="Open Sans"/>
                <a:cs typeface="Menlo Regular"/>
              </a:rPr>
              <a:t>.000004</a:t>
            </a:r>
          </a:p>
          <a:p>
            <a:pPr marL="914400" lvl="1" indent="-381000"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>
                <a:solidFill>
                  <a:srgbClr val="0E72A4"/>
                </a:solidFill>
                <a:latin typeface="Menlo Regular"/>
                <a:ea typeface="Open Sans"/>
                <a:cs typeface="Menlo Regular"/>
              </a:rPr>
              <a:t>3.14159265359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6800" b="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Numbers</a:t>
            </a:r>
          </a:p>
        </p:txBody>
      </p:sp>
      <p:sp>
        <p:nvSpPr>
          <p:cNvPr id="243" name="Shape 24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You can perform operations on both types of numbers</a:t>
            </a:r>
          </a:p>
          <a:p>
            <a:pPr marL="914400" lvl="1" indent="-381000">
              <a:buSzPct val="80000"/>
            </a:pPr>
            <a:r>
              <a:rPr lang="en" dirty="0">
                <a:solidFill>
                  <a:srgbClr val="0E72A4"/>
                </a:solidFill>
                <a:latin typeface="Menlo Regular"/>
                <a:ea typeface="Open Sans"/>
                <a:cs typeface="Menlo Regular"/>
              </a:rPr>
              <a:t>+</a:t>
            </a:r>
          </a:p>
          <a:p>
            <a:pPr marL="914400" lvl="1" indent="-381000">
              <a:buSzPct val="80000"/>
            </a:pPr>
            <a:r>
              <a:rPr lang="en" dirty="0">
                <a:solidFill>
                  <a:srgbClr val="0E72A4"/>
                </a:solidFill>
                <a:latin typeface="Menlo Regular"/>
                <a:ea typeface="Open Sans"/>
                <a:cs typeface="Menlo Regular"/>
              </a:rPr>
              <a:t>-</a:t>
            </a:r>
          </a:p>
          <a:p>
            <a:pPr marL="914400" lvl="1" indent="-381000">
              <a:buSzPct val="80000"/>
            </a:pPr>
            <a:r>
              <a:rPr lang="en" dirty="0">
                <a:solidFill>
                  <a:srgbClr val="0E72A4"/>
                </a:solidFill>
                <a:latin typeface="Menlo Regular"/>
                <a:ea typeface="Open Sans"/>
                <a:cs typeface="Menlo Regular"/>
              </a:rPr>
              <a:t>/</a:t>
            </a:r>
          </a:p>
          <a:p>
            <a:pPr marL="914400" lvl="1" indent="-381000">
              <a:buSzPct val="80000"/>
            </a:pPr>
            <a:r>
              <a:rPr lang="en" dirty="0">
                <a:solidFill>
                  <a:srgbClr val="0E72A4"/>
                </a:solidFill>
                <a:latin typeface="Menlo Regular"/>
                <a:ea typeface="Open Sans"/>
                <a:cs typeface="Menlo Regular"/>
              </a:rPr>
              <a:t>*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5000" b="0" dirty="0" smtClean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Exercise</a:t>
            </a:r>
            <a:r>
              <a:rPr lang="en-US" sz="5000" b="0" dirty="0" smtClean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 (interpreter)</a:t>
            </a:r>
            <a:endParaRPr lang="en" sz="5000" b="0" dirty="0">
              <a:solidFill>
                <a:srgbClr val="FF0000"/>
              </a:solidFill>
              <a:latin typeface="Yanone Kaffeesatz Bold"/>
              <a:ea typeface="Ubuntu"/>
              <a:cs typeface="Yanone Kaffeesatz Bold"/>
              <a:sym typeface="Ubuntu"/>
            </a:endParaRPr>
          </a:p>
        </p:txBody>
      </p:sp>
      <p:sp>
        <p:nvSpPr>
          <p:cNvPr id="249" name="Shape 249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Try dividing an integer by an integer</a:t>
            </a:r>
          </a:p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Try dividing an integer by a </a:t>
            </a:r>
            <a:r>
              <a:rPr lang="en" dirty="0" smtClean="0"/>
              <a:t>float</a:t>
            </a:r>
          </a:p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 smtClean="0"/>
              <a:t>Now do the same in Python 2.7</a:t>
            </a:r>
          </a:p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 smtClean="0"/>
              <a:t>How are the results different?</a:t>
            </a:r>
          </a:p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 smtClean="0"/>
              <a:t>Create </a:t>
            </a:r>
            <a:r>
              <a:rPr lang="en" dirty="0"/>
              <a:t>two integer variables named </a:t>
            </a:r>
            <a:r>
              <a:rPr lang="en" sz="2400" dirty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num1</a:t>
            </a:r>
            <a:r>
              <a:rPr lang="en" dirty="0"/>
              <a:t> and </a:t>
            </a:r>
            <a:r>
              <a:rPr lang="en" sz="2400" dirty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num2</a:t>
            </a:r>
            <a:r>
              <a:rPr lang="en" dirty="0"/>
              <a:t> and assign your favorite numbers</a:t>
            </a:r>
          </a:p>
          <a:p>
            <a:pPr marL="457200" lvl="0" indent="-4191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Compute the sum, difference, quotient, and product of these two numbers and assign these values to variables named </a:t>
            </a:r>
            <a:r>
              <a:rPr lang="en" sz="2400" dirty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sum</a:t>
            </a:r>
            <a:r>
              <a:rPr lang="en" dirty="0"/>
              <a:t>, </a:t>
            </a:r>
            <a:r>
              <a:rPr lang="en" sz="2400" dirty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difference</a:t>
            </a:r>
            <a:r>
              <a:rPr lang="en" dirty="0"/>
              <a:t>, </a:t>
            </a:r>
            <a:r>
              <a:rPr lang="en" sz="2400" dirty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quotient</a:t>
            </a:r>
            <a:r>
              <a:rPr lang="en" dirty="0"/>
              <a:t>, and </a:t>
            </a:r>
            <a:r>
              <a:rPr lang="en" sz="2400" dirty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product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6800" b="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An</a:t>
            </a:r>
            <a:r>
              <a:rPr lang="en" dirty="0">
                <a:latin typeface="Ubuntu"/>
                <a:ea typeface="Ubuntu"/>
                <a:cs typeface="Ubuntu"/>
                <a:sym typeface="Ubuntu"/>
              </a:rPr>
              <a:t> </a:t>
            </a:r>
            <a:r>
              <a:rPr lang="en" sz="6800" b="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answer</a:t>
            </a:r>
          </a:p>
        </p:txBody>
      </p:sp>
      <p:sp>
        <p:nvSpPr>
          <p:cNvPr id="255" name="Shape 25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num1 = 4</a:t>
            </a:r>
          </a:p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num2 = 5</a:t>
            </a:r>
          </a:p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sum = num1 + num2</a:t>
            </a:r>
          </a:p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difference = num1 - num2</a:t>
            </a:r>
          </a:p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quotient = num1 / num2</a:t>
            </a:r>
          </a:p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product = num1 * num2</a:t>
            </a:r>
          </a:p>
          <a:p>
            <a:pPr lvl="0" rtl="0">
              <a:spcBef>
                <a:spcPts val="0"/>
              </a:spcBef>
              <a:buNone/>
            </a:pPr>
            <a:endParaRPr b="1" dirty="0">
              <a:solidFill>
                <a:srgbClr val="4A86E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spcBef>
                <a:spcPts val="0"/>
              </a:spcBef>
              <a:buNone/>
            </a:pPr>
            <a:r>
              <a:rPr lang="en-US" sz="3600" dirty="0" smtClean="0">
                <a:solidFill>
                  <a:schemeClr val="bg2"/>
                </a:solidFill>
              </a:rPr>
              <a:t>If you try these in Python 2.7, why does </a:t>
            </a:r>
            <a:r>
              <a:rPr lang="en" sz="3600" dirty="0" smtClean="0">
                <a:solidFill>
                  <a:schemeClr val="bg2"/>
                </a:solidFill>
              </a:rPr>
              <a:t>quotient </a:t>
            </a:r>
            <a:r>
              <a:rPr lang="en" sz="3600" dirty="0">
                <a:solidFill>
                  <a:schemeClr val="bg2"/>
                </a:solidFill>
              </a:rPr>
              <a:t>= 0 ? 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6800" b="0" dirty="0" err="1" smtClean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Git</a:t>
            </a:r>
            <a:r>
              <a:rPr lang="en-US" sz="6800" b="0" dirty="0" smtClean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 it</a:t>
            </a:r>
            <a:endParaRPr lang="en" sz="6800" b="0" dirty="0">
              <a:solidFill>
                <a:srgbClr val="FF0000"/>
              </a:solidFill>
              <a:latin typeface="Yanone Kaffeesatz Bold"/>
              <a:ea typeface="Ubuntu"/>
              <a:cs typeface="Yanone Kaffeesatz Bold"/>
              <a:sym typeface="Ubuntu"/>
            </a:endParaRPr>
          </a:p>
        </p:txBody>
      </p:sp>
      <p:sp>
        <p:nvSpPr>
          <p:cNvPr id="225" name="Shape 22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38100" lvl="0" rtl="0">
              <a:lnSpc>
                <a:spcPct val="140000"/>
              </a:lnSpc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r>
              <a:rPr lang="en-US" sz="3600" dirty="0" smtClean="0"/>
              <a:t>Do the same work in a new file and save.</a:t>
            </a:r>
          </a:p>
          <a:p>
            <a:pPr marL="38100" lvl="0" rtl="0">
              <a:lnSpc>
                <a:spcPct val="140000"/>
              </a:lnSpc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r>
              <a:rPr lang="en-US" sz="3600" dirty="0" smtClean="0"/>
              <a:t>Add your new file to your growing portfolio!</a:t>
            </a:r>
          </a:p>
          <a:p>
            <a:pPr marL="38100" lvl="0" rtl="0">
              <a:lnSpc>
                <a:spcPct val="140000"/>
              </a:lnSpc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endParaRPr lang="en-US" sz="3600" dirty="0"/>
          </a:p>
          <a:p>
            <a:pPr marL="38100" lvl="0" rtl="0">
              <a:lnSpc>
                <a:spcPct val="140000"/>
              </a:lnSpc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r>
              <a:rPr lang="en-US" sz="3600" dirty="0" smtClean="0"/>
              <a:t>Remember the steps?</a:t>
            </a:r>
            <a:endParaRPr lang="en" sz="3600" dirty="0"/>
          </a:p>
        </p:txBody>
      </p:sp>
    </p:spTree>
    <p:extLst>
      <p:ext uri="{BB962C8B-B14F-4D97-AF65-F5344CB8AC3E}">
        <p14:creationId xmlns:p14="http://schemas.microsoft.com/office/powerpoint/2010/main" val="3771204812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G_1020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1524000" y="269863"/>
            <a:ext cx="12192000" cy="9144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00638"/>
            <a:ext cx="8229600" cy="1799340"/>
          </a:xfrm>
        </p:spPr>
        <p:txBody>
          <a:bodyPr/>
          <a:lstStyle/>
          <a:p>
            <a:r>
              <a:rPr lang="en-US" sz="6000" dirty="0" smtClean="0">
                <a:solidFill>
                  <a:schemeClr val="tx1"/>
                </a:solidFill>
                <a:latin typeface="Yanone Kaffeesatz Bold"/>
                <a:cs typeface="Yanone Kaffeesatz Bold"/>
              </a:rPr>
              <a:t>Digital Humanities Programming</a:t>
            </a:r>
            <a:r>
              <a:rPr lang="en" sz="6000" dirty="0" smtClean="0">
                <a:solidFill>
                  <a:schemeClr val="tx1"/>
                </a:solidFill>
                <a:latin typeface="Yanone Kaffeesatz Bold"/>
                <a:cs typeface="Yanone Kaffeesatz Bold"/>
              </a:rPr>
              <a:t>?</a:t>
            </a:r>
            <a:endParaRPr lang="en-US" sz="6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261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 txBox="1">
            <a:spLocks noGrp="1"/>
          </p:cNvSpPr>
          <p:nvPr>
            <p:ph type="title"/>
          </p:nvPr>
        </p:nvSpPr>
        <p:spPr>
          <a:xfrm>
            <a:off x="269347" y="269775"/>
            <a:ext cx="8659664" cy="1010879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680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trebuchet ms"/>
              </a:rPr>
              <a:t>Collections</a:t>
            </a:r>
            <a:r>
              <a:rPr lang="en" sz="4266" dirty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endParaRPr sz="2666" dirty="0">
              <a:solidFill>
                <a:srgbClr val="000000"/>
              </a:solidFill>
              <a:sym typeface="Arial"/>
            </a:endParaRPr>
          </a:p>
        </p:txBody>
      </p:sp>
      <p:pic>
        <p:nvPicPr>
          <p:cNvPr id="261" name="Shape 2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8800" y="1508759"/>
            <a:ext cx="5486400" cy="3840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6800" b="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Collections</a:t>
            </a:r>
          </a:p>
        </p:txBody>
      </p:sp>
      <p:sp>
        <p:nvSpPr>
          <p:cNvPr id="267" name="Shape 26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38100" lvl="0" rtl="0"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r>
              <a:rPr lang="en" dirty="0"/>
              <a:t>Collection Types: </a:t>
            </a:r>
            <a:r>
              <a:rPr lang="en" b="1" dirty="0" smtClean="0"/>
              <a:t>List</a:t>
            </a:r>
            <a:r>
              <a:rPr lang="en" dirty="0" smtClean="0"/>
              <a:t>, </a:t>
            </a:r>
            <a:r>
              <a:rPr lang="en" b="1" dirty="0" smtClean="0"/>
              <a:t>Dictionary</a:t>
            </a:r>
            <a:endParaRPr lang="en" b="1" dirty="0"/>
          </a:p>
          <a:p>
            <a:pPr marL="914400" lvl="1" indent="-381000" rtl="0">
              <a:lnSpc>
                <a:spcPct val="140000"/>
              </a:lnSpc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 smtClean="0">
                <a:latin typeface="Open Sans"/>
                <a:ea typeface="Open Sans"/>
                <a:cs typeface="Open Sans"/>
              </a:rPr>
              <a:t>Define a list</a:t>
            </a:r>
            <a:endParaRPr lang="en" dirty="0">
              <a:latin typeface="Open Sans"/>
              <a:ea typeface="Open Sans"/>
              <a:cs typeface="Open Sans"/>
            </a:endParaRPr>
          </a:p>
          <a:p>
            <a:pPr marL="914400" lvl="1" indent="-381000" rtl="0">
              <a:lnSpc>
                <a:spcPct val="140000"/>
              </a:lnSpc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 smtClean="0">
                <a:latin typeface="Open Sans"/>
                <a:ea typeface="Open Sans"/>
                <a:cs typeface="Open Sans"/>
              </a:rPr>
              <a:t>List syntax</a:t>
            </a:r>
            <a:endParaRPr lang="en" dirty="0">
              <a:latin typeface="Open Sans"/>
              <a:ea typeface="Open Sans"/>
              <a:cs typeface="Open Sans"/>
            </a:endParaRPr>
          </a:p>
          <a:p>
            <a:pPr marL="914400" lvl="1" indent="-381000" rtl="0">
              <a:lnSpc>
                <a:spcPct val="140000"/>
              </a:lnSpc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 smtClean="0">
                <a:latin typeface="Open Sans"/>
                <a:ea typeface="Open Sans"/>
                <a:cs typeface="Open Sans"/>
              </a:rPr>
              <a:t>List indexing</a:t>
            </a:r>
            <a:endParaRPr lang="en" dirty="0">
              <a:latin typeface="Open Sans"/>
              <a:ea typeface="Open Sans"/>
              <a:cs typeface="Open Sans"/>
            </a:endParaRPr>
          </a:p>
          <a:p>
            <a:pPr marL="914400" lvl="1" indent="-381000" rtl="0">
              <a:lnSpc>
                <a:spcPct val="140000"/>
              </a:lnSpc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 smtClean="0">
                <a:latin typeface="Open Sans"/>
                <a:ea typeface="Open Sans"/>
                <a:cs typeface="Open Sans"/>
              </a:rPr>
              <a:t>L</a:t>
            </a:r>
            <a:r>
              <a:rPr lang="en-US" dirty="0" err="1">
                <a:latin typeface="Open Sans"/>
                <a:ea typeface="Open Sans"/>
                <a:cs typeface="Open Sans"/>
              </a:rPr>
              <a:t>i</a:t>
            </a:r>
            <a:r>
              <a:rPr lang="en" dirty="0" smtClean="0">
                <a:latin typeface="Open Sans"/>
                <a:ea typeface="Open Sans"/>
                <a:cs typeface="Open Sans"/>
              </a:rPr>
              <a:t>st methods</a:t>
            </a:r>
            <a:endParaRPr lang="en" dirty="0">
              <a:latin typeface="Open Sans"/>
              <a:ea typeface="Open Sans"/>
              <a:cs typeface="Open Sans"/>
            </a:endParaRPr>
          </a:p>
          <a:p>
            <a:pPr marL="914400" lvl="1" indent="-381000" rtl="0">
              <a:lnSpc>
                <a:spcPct val="140000"/>
              </a:lnSpc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 smtClean="0">
                <a:latin typeface="Open Sans"/>
                <a:ea typeface="Open Sans"/>
                <a:cs typeface="Open Sans"/>
              </a:rPr>
              <a:t>Define a dict</a:t>
            </a:r>
            <a:endParaRPr lang="en" dirty="0">
              <a:latin typeface="Open Sans"/>
              <a:ea typeface="Open Sans"/>
              <a:cs typeface="Open Sans"/>
            </a:endParaRPr>
          </a:p>
          <a:p>
            <a:pPr marL="914400" lvl="1" indent="-381000" rtl="0">
              <a:lnSpc>
                <a:spcPct val="140000"/>
              </a:lnSpc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 smtClean="0">
                <a:latin typeface="Open Sans"/>
                <a:ea typeface="Open Sans"/>
                <a:cs typeface="Open Sans"/>
              </a:rPr>
              <a:t>Dict syntax</a:t>
            </a:r>
            <a:endParaRPr lang="en" dirty="0">
              <a:latin typeface="Open Sans"/>
              <a:ea typeface="Open Sans"/>
              <a:cs typeface="Open Sans"/>
            </a:endParaRPr>
          </a:p>
          <a:p>
            <a:pPr marL="914400" lvl="1" indent="-381000" rtl="0">
              <a:lnSpc>
                <a:spcPct val="140000"/>
              </a:lnSpc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 smtClean="0">
                <a:latin typeface="Open Sans"/>
                <a:ea typeface="Open Sans"/>
                <a:cs typeface="Open Sans"/>
              </a:rPr>
              <a:t>Dict indexing</a:t>
            </a:r>
            <a:endParaRPr lang="en" dirty="0">
              <a:latin typeface="Open Sans"/>
              <a:ea typeface="Open Sans"/>
              <a:cs typeface="Open Sans"/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6800" b="0" dirty="0" smtClean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List</a:t>
            </a:r>
            <a:endParaRPr lang="en" sz="6800" b="0" dirty="0">
              <a:solidFill>
                <a:srgbClr val="FF0000"/>
              </a:solidFill>
              <a:latin typeface="Yanone Kaffeesatz Bold"/>
              <a:ea typeface="Ubuntu"/>
              <a:cs typeface="Yanone Kaffeesatz Bold"/>
              <a:sym typeface="Ubuntu"/>
            </a:endParaRPr>
          </a:p>
        </p:txBody>
      </p:sp>
      <p:sp>
        <p:nvSpPr>
          <p:cNvPr id="273" name="Shape 27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 smtClean="0"/>
              <a:t>A list is a collection of things</a:t>
            </a:r>
            <a:endParaRPr lang="en" dirty="0"/>
          </a:p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Each </a:t>
            </a:r>
            <a:r>
              <a:rPr lang="en" dirty="0" smtClean="0"/>
              <a:t>list is </a:t>
            </a:r>
            <a:r>
              <a:rPr lang="en" dirty="0"/>
              <a:t>surrounded by </a:t>
            </a:r>
            <a:r>
              <a:rPr lang="en" dirty="0">
                <a:solidFill>
                  <a:schemeClr val="bg2"/>
                </a:solidFill>
                <a:latin typeface="Menlo Regular"/>
                <a:ea typeface="Courier New"/>
                <a:cs typeface="Menlo Regular"/>
                <a:sym typeface="Courier New"/>
              </a:rPr>
              <a:t>square braces</a:t>
            </a:r>
            <a:r>
              <a:rPr lang="en" dirty="0">
                <a:solidFill>
                  <a:schemeClr val="bg2"/>
                </a:solidFill>
                <a:latin typeface="Menlo Regular"/>
                <a:cs typeface="Menlo Regular"/>
              </a:rPr>
              <a:t> </a:t>
            </a:r>
            <a:r>
              <a:rPr lang="en" dirty="0"/>
              <a:t>(aka </a:t>
            </a:r>
            <a:r>
              <a:rPr lang="en" dirty="0">
                <a:solidFill>
                  <a:schemeClr val="bg2"/>
                </a:solidFill>
                <a:latin typeface="Menlo Regular"/>
                <a:ea typeface="Courier New"/>
                <a:cs typeface="Menlo Regular"/>
                <a:sym typeface="Courier New"/>
              </a:rPr>
              <a:t>square brackets</a:t>
            </a:r>
            <a:r>
              <a:rPr lang="en" dirty="0" smtClean="0"/>
              <a:t>)</a:t>
            </a:r>
            <a:r>
              <a:rPr lang="en-US" dirty="0" smtClean="0"/>
              <a:t> </a:t>
            </a:r>
            <a:r>
              <a:rPr lang="en-US" dirty="0" smtClean="0">
                <a:latin typeface="Menlo Regular"/>
                <a:cs typeface="Menlo Regular"/>
              </a:rPr>
              <a:t>[ ]</a:t>
            </a:r>
            <a:endParaRPr lang="en" dirty="0">
              <a:latin typeface="Menlo Regular"/>
              <a:cs typeface="Menlo Regular"/>
            </a:endParaRPr>
          </a:p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Each </a:t>
            </a:r>
            <a:r>
              <a:rPr lang="en" dirty="0" smtClean="0"/>
              <a:t>item </a:t>
            </a:r>
            <a:r>
              <a:rPr lang="en" dirty="0"/>
              <a:t>is separated by a comma</a:t>
            </a:r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 lvl="0" rtl="0">
              <a:spcBef>
                <a:spcPts val="0"/>
              </a:spcBef>
              <a:buNone/>
            </a:pPr>
            <a:r>
              <a:rPr lang="en" sz="2400" dirty="0" smtClean="0">
                <a:solidFill>
                  <a:schemeClr val="tx1"/>
                </a:solidFill>
                <a:latin typeface="Menlo Regular"/>
                <a:ea typeface="Courier New"/>
                <a:cs typeface="Menlo Regular"/>
                <a:sym typeface="Courier New"/>
              </a:rPr>
              <a:t>&gt;&gt;&gt; </a:t>
            </a:r>
            <a:r>
              <a:rPr lang="en" sz="2400" dirty="0" smtClean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fruits = [</a:t>
            </a:r>
            <a:r>
              <a:rPr lang="en" sz="2400" dirty="0" smtClean="0">
                <a:solidFill>
                  <a:srgbClr val="D80035"/>
                </a:solidFill>
                <a:latin typeface="Menlo Regular"/>
                <a:ea typeface="Courier New"/>
                <a:cs typeface="Menlo Regular"/>
                <a:sym typeface="Courier New"/>
              </a:rPr>
              <a:t>"kiwi"</a:t>
            </a:r>
            <a:r>
              <a:rPr lang="en" sz="2400" dirty="0" smtClean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,</a:t>
            </a:r>
            <a:r>
              <a:rPr lang="en" sz="2400" dirty="0" smtClean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 </a:t>
            </a:r>
            <a:r>
              <a:rPr lang="en" sz="2400" dirty="0" smtClean="0">
                <a:solidFill>
                  <a:srgbClr val="D80035"/>
                </a:solidFill>
                <a:latin typeface="Menlo Regular"/>
                <a:ea typeface="Courier New"/>
                <a:cs typeface="Menlo Regular"/>
                <a:sym typeface="Courier New"/>
              </a:rPr>
              <a:t>"strawberry"</a:t>
            </a:r>
            <a:r>
              <a:rPr lang="en" sz="2400" dirty="0" smtClean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,</a:t>
            </a:r>
            <a:r>
              <a:rPr lang="en" sz="2400" dirty="0" smtClean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 </a:t>
            </a:r>
            <a:r>
              <a:rPr lang="en" sz="2400" dirty="0" smtClean="0">
                <a:solidFill>
                  <a:srgbClr val="D80035"/>
                </a:solidFill>
                <a:latin typeface="Menlo Regular"/>
                <a:ea typeface="Courier New"/>
                <a:cs typeface="Menlo Regular"/>
                <a:sym typeface="Courier New"/>
              </a:rPr>
              <a:t>"plum"</a:t>
            </a:r>
            <a:r>
              <a:rPr lang="en" sz="2400" dirty="0" smtClean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]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 smtClean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&gt;&gt;&gt; </a:t>
            </a:r>
            <a:r>
              <a:rPr lang="en" sz="2400" dirty="0" smtClean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fruits</a:t>
            </a:r>
          </a:p>
          <a:p>
            <a:pPr lvl="0">
              <a:spcBef>
                <a:spcPts val="0"/>
              </a:spcBef>
              <a:buNone/>
            </a:pPr>
            <a:r>
              <a:rPr lang="en" sz="2400" dirty="0" smtClean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[</a:t>
            </a:r>
            <a:r>
              <a:rPr lang="en-US" sz="2400" dirty="0" smtClean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'</a:t>
            </a:r>
            <a:r>
              <a:rPr lang="en" sz="2400" dirty="0" smtClean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kiwi</a:t>
            </a:r>
            <a:r>
              <a:rPr lang="en-US" sz="2400" dirty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'</a:t>
            </a:r>
            <a:r>
              <a:rPr lang="en" sz="2400" dirty="0" smtClean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, </a:t>
            </a:r>
            <a:r>
              <a:rPr lang="en-US" sz="2400" dirty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'</a:t>
            </a:r>
            <a:r>
              <a:rPr lang="en" sz="2400" dirty="0" smtClean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strawberry</a:t>
            </a:r>
            <a:r>
              <a:rPr lang="en-US" sz="2400" dirty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'</a:t>
            </a:r>
            <a:r>
              <a:rPr lang="en" sz="2400" dirty="0" smtClean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, </a:t>
            </a:r>
            <a:r>
              <a:rPr lang="en-US" sz="2400" dirty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'</a:t>
            </a:r>
            <a:r>
              <a:rPr lang="en" sz="2400" dirty="0" smtClean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plum</a:t>
            </a:r>
            <a:r>
              <a:rPr lang="en-US" sz="2400" dirty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'</a:t>
            </a:r>
            <a:r>
              <a:rPr lang="en" sz="2400" dirty="0" smtClean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]</a:t>
            </a:r>
            <a:endParaRPr lang="en" sz="2400" dirty="0">
              <a:solidFill>
                <a:srgbClr val="000000"/>
              </a:solidFill>
              <a:latin typeface="Menlo Regular"/>
              <a:ea typeface="Courier New"/>
              <a:cs typeface="Menlo Regular"/>
              <a:sym typeface="Courier New"/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6800" b="0" dirty="0" smtClean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Exercise</a:t>
            </a:r>
            <a:r>
              <a:rPr lang="en-US" sz="6800" b="0" dirty="0" smtClean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 (in a file)</a:t>
            </a:r>
            <a:endParaRPr lang="en" sz="6800" b="0" dirty="0">
              <a:solidFill>
                <a:srgbClr val="FF0000"/>
              </a:solidFill>
              <a:latin typeface="Yanone Kaffeesatz Bold"/>
              <a:ea typeface="Ubuntu"/>
              <a:cs typeface="Yanone Kaffeesatz Bold"/>
              <a:sym typeface="Ubuntu"/>
            </a:endParaRPr>
          </a:p>
        </p:txBody>
      </p:sp>
      <p:sp>
        <p:nvSpPr>
          <p:cNvPr id="279" name="Shape 279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Make your own </a:t>
            </a:r>
            <a:r>
              <a:rPr lang="en" dirty="0" smtClean="0"/>
              <a:t>list named </a:t>
            </a:r>
            <a:r>
              <a:rPr lang="en" dirty="0">
                <a:solidFill>
                  <a:srgbClr val="0E72A4"/>
                </a:solidFill>
                <a:latin typeface="Courier New"/>
                <a:ea typeface="Courier New"/>
                <a:cs typeface="Courier New"/>
                <a:sym typeface="Courier New"/>
              </a:rPr>
              <a:t>grocery_list</a:t>
            </a:r>
          </a:p>
          <a:p>
            <a:pPr marL="457200" lvl="0" indent="-4191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Include at least 5 items in your grocery list in </a:t>
            </a:r>
            <a:r>
              <a:rPr lang="en" dirty="0" smtClean="0"/>
              <a:t>the list</a:t>
            </a:r>
            <a:endParaRPr lang="en" dirty="0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38556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358873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6800" b="0" dirty="0" smtClean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List</a:t>
            </a:r>
            <a:endParaRPr lang="en" sz="6800" b="0" dirty="0">
              <a:solidFill>
                <a:srgbClr val="FF0000"/>
              </a:solidFill>
              <a:latin typeface="Yanone Kaffeesatz Bold"/>
              <a:ea typeface="Ubuntu"/>
              <a:cs typeface="Yanone Kaffeesatz Bold"/>
              <a:sym typeface="Ubuntu"/>
            </a:endParaRPr>
          </a:p>
        </p:txBody>
      </p:sp>
      <p:sp>
        <p:nvSpPr>
          <p:cNvPr id="285" name="Shape 28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Indexing</a:t>
            </a:r>
          </a:p>
          <a:p>
            <a:pPr marL="914400" lvl="1" indent="-381000" rtl="0"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 smtClean="0">
                <a:latin typeface="Open Sans"/>
                <a:ea typeface="Open Sans"/>
                <a:cs typeface="Open Sans"/>
              </a:rPr>
              <a:t>Items are </a:t>
            </a:r>
            <a:r>
              <a:rPr lang="en" dirty="0">
                <a:latin typeface="Open Sans"/>
                <a:ea typeface="Open Sans"/>
                <a:cs typeface="Open Sans"/>
              </a:rPr>
              <a:t>stored in order</a:t>
            </a:r>
          </a:p>
          <a:p>
            <a:pPr marL="914400" lvl="1" indent="-381000" rtl="0"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>
                <a:latin typeface="Open Sans"/>
                <a:ea typeface="Open Sans"/>
                <a:cs typeface="Open Sans"/>
              </a:rPr>
              <a:t>Each </a:t>
            </a:r>
            <a:r>
              <a:rPr lang="en" dirty="0" smtClean="0">
                <a:latin typeface="Open Sans"/>
                <a:ea typeface="Open Sans"/>
                <a:cs typeface="Open Sans"/>
              </a:rPr>
              <a:t>item can </a:t>
            </a:r>
            <a:r>
              <a:rPr lang="en" dirty="0">
                <a:latin typeface="Open Sans"/>
                <a:ea typeface="Open Sans"/>
                <a:cs typeface="Open Sans"/>
              </a:rPr>
              <a:t>be accessed by its </a:t>
            </a:r>
            <a:r>
              <a:rPr lang="en" dirty="0">
                <a:latin typeface="Courier New"/>
                <a:ea typeface="Courier New"/>
                <a:cs typeface="Courier New"/>
                <a:sym typeface="Courier New"/>
              </a:rPr>
              <a:t>index</a:t>
            </a:r>
          </a:p>
          <a:p>
            <a:pPr marL="914400" lvl="1" indent="-381000" rtl="0"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 smtClean="0">
                <a:latin typeface="Open Sans"/>
                <a:ea typeface="Open Sans"/>
                <a:cs typeface="Open Sans"/>
              </a:rPr>
              <a:t>Python starts </a:t>
            </a:r>
            <a:r>
              <a:rPr lang="en" dirty="0">
                <a:latin typeface="Open Sans"/>
                <a:ea typeface="Open Sans"/>
                <a:cs typeface="Open Sans"/>
              </a:rPr>
              <a:t>counting at </a:t>
            </a:r>
            <a:r>
              <a:rPr lang="en" b="1" i="1" dirty="0">
                <a:latin typeface="Open Sans"/>
                <a:ea typeface="Open Sans"/>
                <a:cs typeface="Open Sans"/>
              </a:rPr>
              <a:t>zero</a:t>
            </a:r>
          </a:p>
          <a:p>
            <a:pPr lvl="0" rtl="0">
              <a:spcBef>
                <a:spcPts val="0"/>
              </a:spcBef>
              <a:buNone/>
            </a:pPr>
            <a:endParaRPr sz="1100" dirty="0"/>
          </a:p>
          <a:p>
            <a:pPr lvl="0">
              <a:buNone/>
            </a:pPr>
            <a:r>
              <a:rPr lang="en" dirty="0" smtClean="0">
                <a:solidFill>
                  <a:schemeClr val="tx1"/>
                </a:solidFill>
                <a:latin typeface="Menlo Regular"/>
                <a:ea typeface="Courier New"/>
                <a:cs typeface="Menlo Regular"/>
                <a:sym typeface="Courier New"/>
              </a:rPr>
              <a:t>&gt;&gt;&gt;</a:t>
            </a:r>
            <a:r>
              <a:rPr lang="en" dirty="0" smtClean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 fruits[0</a:t>
            </a:r>
            <a:r>
              <a:rPr lang="en-US" dirty="0" smtClean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]</a:t>
            </a:r>
          </a:p>
          <a:p>
            <a:pPr lvl="0">
              <a:buNone/>
            </a:pPr>
            <a:r>
              <a:rPr lang="en-US" dirty="0">
                <a:solidFill>
                  <a:schemeClr val="tx1"/>
                </a:solidFill>
                <a:latin typeface="Menlo Regular"/>
                <a:ea typeface="Courier New"/>
                <a:cs typeface="Menlo Regular"/>
                <a:sym typeface="Courier New"/>
              </a:rPr>
              <a:t>'</a:t>
            </a:r>
            <a:r>
              <a:rPr lang="en" dirty="0" smtClean="0">
                <a:solidFill>
                  <a:schemeClr val="tx1"/>
                </a:solidFill>
                <a:latin typeface="Menlo Regular"/>
                <a:ea typeface="Courier New"/>
                <a:cs typeface="Menlo Regular"/>
                <a:sym typeface="Courier New"/>
              </a:rPr>
              <a:t>kiwi</a:t>
            </a:r>
            <a:r>
              <a:rPr lang="en-US" dirty="0" smtClean="0">
                <a:solidFill>
                  <a:schemeClr val="tx1"/>
                </a:solidFill>
                <a:latin typeface="Menlo Regular"/>
                <a:ea typeface="Courier New"/>
                <a:cs typeface="Menlo Regular"/>
                <a:sym typeface="Courier New"/>
              </a:rPr>
              <a:t>'</a:t>
            </a:r>
            <a:endParaRPr lang="en" dirty="0">
              <a:solidFill>
                <a:schemeClr val="tx1"/>
              </a:solidFill>
              <a:latin typeface="Menlo Regular"/>
              <a:ea typeface="Courier New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dirty="0" smtClean="0">
                <a:solidFill>
                  <a:schemeClr val="tx1"/>
                </a:solidFill>
                <a:latin typeface="Menlo Regular"/>
                <a:ea typeface="Courier New"/>
                <a:cs typeface="Menlo Regular"/>
                <a:sym typeface="Courier New"/>
              </a:rPr>
              <a:t>&gt;&gt;&gt;</a:t>
            </a:r>
            <a:r>
              <a:rPr lang="en" dirty="0" smtClean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 </a:t>
            </a:r>
            <a:r>
              <a:rPr lang="en" dirty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fruits[1]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dirty="0">
                <a:solidFill>
                  <a:schemeClr val="tx1"/>
                </a:solidFill>
                <a:latin typeface="Menlo Regular"/>
                <a:ea typeface="Courier New"/>
                <a:cs typeface="Menlo Regular"/>
                <a:sym typeface="Courier New"/>
              </a:rPr>
              <a:t>'</a:t>
            </a:r>
            <a:r>
              <a:rPr lang="en" dirty="0" smtClean="0">
                <a:solidFill>
                  <a:schemeClr val="tx1"/>
                </a:solidFill>
                <a:latin typeface="Menlo Regular"/>
                <a:ea typeface="Courier New"/>
                <a:cs typeface="Menlo Regular"/>
                <a:sym typeface="Courier New"/>
              </a:rPr>
              <a:t>strawberry</a:t>
            </a:r>
            <a:r>
              <a:rPr lang="en-US" dirty="0">
                <a:solidFill>
                  <a:schemeClr val="tx1"/>
                </a:solidFill>
                <a:latin typeface="Menlo Regular"/>
                <a:ea typeface="Courier New"/>
                <a:cs typeface="Menlo Regular"/>
                <a:sym typeface="Courier New"/>
              </a:rPr>
              <a:t>'</a:t>
            </a:r>
            <a:endParaRPr lang="en" dirty="0">
              <a:solidFill>
                <a:schemeClr val="tx1"/>
              </a:solidFill>
              <a:latin typeface="Menlo Regular"/>
              <a:ea typeface="Courier New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dirty="0" smtClean="0">
                <a:solidFill>
                  <a:schemeClr val="tx1"/>
                </a:solidFill>
                <a:latin typeface="Menlo Regular"/>
                <a:ea typeface="Courier New"/>
                <a:cs typeface="Menlo Regular"/>
                <a:sym typeface="Courier New"/>
              </a:rPr>
              <a:t>&gt;&gt;&gt;</a:t>
            </a:r>
            <a:r>
              <a:rPr lang="en" dirty="0" smtClean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 </a:t>
            </a:r>
            <a:r>
              <a:rPr lang="en" dirty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fruits[2]</a:t>
            </a:r>
          </a:p>
          <a:p>
            <a:pPr lvl="0">
              <a:spcBef>
                <a:spcPts val="0"/>
              </a:spcBef>
              <a:buNone/>
            </a:pPr>
            <a:r>
              <a:rPr lang="en-US" dirty="0">
                <a:solidFill>
                  <a:schemeClr val="tx1"/>
                </a:solidFill>
                <a:latin typeface="Menlo Regular"/>
                <a:ea typeface="Courier New"/>
                <a:cs typeface="Menlo Regular"/>
                <a:sym typeface="Courier New"/>
              </a:rPr>
              <a:t>'</a:t>
            </a:r>
            <a:r>
              <a:rPr lang="en" dirty="0" smtClean="0">
                <a:solidFill>
                  <a:schemeClr val="tx1"/>
                </a:solidFill>
                <a:latin typeface="Menlo Regular"/>
                <a:ea typeface="Courier New"/>
                <a:cs typeface="Menlo Regular"/>
                <a:sym typeface="Courier New"/>
              </a:rPr>
              <a:t>plum</a:t>
            </a:r>
            <a:r>
              <a:rPr lang="en-US" dirty="0">
                <a:solidFill>
                  <a:schemeClr val="tx1"/>
                </a:solidFill>
                <a:latin typeface="Menlo Regular"/>
                <a:ea typeface="Courier New"/>
                <a:cs typeface="Menlo Regular"/>
                <a:sym typeface="Courier New"/>
              </a:rPr>
              <a:t>'</a:t>
            </a:r>
            <a:endParaRPr lang="en" dirty="0">
              <a:solidFill>
                <a:schemeClr val="tx1"/>
              </a:solidFill>
              <a:latin typeface="Menlo Regular"/>
              <a:ea typeface="Courier New"/>
              <a:cs typeface="Menlo Regular"/>
              <a:sym typeface="Courier New"/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Shape 290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6800" b="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Exercise</a:t>
            </a:r>
          </a:p>
        </p:txBody>
      </p:sp>
      <p:sp>
        <p:nvSpPr>
          <p:cNvPr id="291" name="Shape 29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lnSpc>
                <a:spcPct val="13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Still have your </a:t>
            </a:r>
            <a:r>
              <a:rPr lang="en" dirty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grocery_list</a:t>
            </a:r>
            <a:r>
              <a:rPr lang="en" dirty="0">
                <a:solidFill>
                  <a:srgbClr val="0E72A4"/>
                </a:solidFill>
              </a:rPr>
              <a:t> </a:t>
            </a:r>
            <a:r>
              <a:rPr lang="en" dirty="0" smtClean="0"/>
              <a:t>list?</a:t>
            </a:r>
            <a:endParaRPr lang="en" dirty="0"/>
          </a:p>
          <a:p>
            <a:pPr marL="457200" lvl="0" indent="-419100" rtl="0">
              <a:lnSpc>
                <a:spcPct val="13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What is at index zero in your grocery </a:t>
            </a:r>
            <a:r>
              <a:rPr lang="en" dirty="0" smtClean="0"/>
              <a:t>list?</a:t>
            </a:r>
            <a:endParaRPr lang="en" dirty="0"/>
          </a:p>
          <a:p>
            <a:pPr marL="457200" lvl="0" indent="-419100" rtl="0">
              <a:lnSpc>
                <a:spcPct val="13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How about index 5?</a:t>
            </a:r>
          </a:p>
          <a:p>
            <a:pPr marL="457200" lvl="0" indent="-419100" rtl="0">
              <a:lnSpc>
                <a:spcPct val="13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Guess the answers and use the syntax examples to see if your guesses are correct</a:t>
            </a:r>
          </a:p>
          <a:p>
            <a:pPr marL="914400" lvl="1" indent="-381000">
              <a:lnSpc>
                <a:spcPct val="130000"/>
              </a:lnSpc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>
                <a:latin typeface="Open Sans"/>
                <a:ea typeface="Open Sans"/>
                <a:cs typeface="Open Sans"/>
              </a:rPr>
              <a:t>hint: </a:t>
            </a:r>
            <a:r>
              <a:rPr lang="en" dirty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fruits[0]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0668" y="575074"/>
            <a:ext cx="5822665" cy="5707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289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Shape 296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6800" b="0" dirty="0" smtClean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Dictionary</a:t>
            </a:r>
            <a:endParaRPr lang="en" sz="6800" b="0" dirty="0">
              <a:solidFill>
                <a:srgbClr val="FF0000"/>
              </a:solidFill>
              <a:latin typeface="Yanone Kaffeesatz Bold"/>
              <a:ea typeface="Ubuntu"/>
              <a:cs typeface="Yanone Kaffeesatz Bold"/>
              <a:sym typeface="Ubuntu"/>
            </a:endParaRPr>
          </a:p>
        </p:txBody>
      </p:sp>
      <p:sp>
        <p:nvSpPr>
          <p:cNvPr id="297" name="Shape 29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In </a:t>
            </a:r>
            <a:r>
              <a:rPr lang="en" dirty="0" smtClean="0"/>
              <a:t>a dict, </a:t>
            </a:r>
            <a:r>
              <a:rPr lang="en" dirty="0"/>
              <a:t>we can </a:t>
            </a:r>
            <a:r>
              <a:rPr lang="en" dirty="0" smtClean="0"/>
              <a:t>associate an </a:t>
            </a:r>
            <a:r>
              <a:rPr lang="en" dirty="0" smtClean="0">
                <a:solidFill>
                  <a:srgbClr val="7F7F7F"/>
                </a:solidFill>
              </a:rPr>
              <a:t>item</a:t>
            </a:r>
            <a:r>
              <a:rPr lang="en" dirty="0" smtClean="0"/>
              <a:t> with another value instead </a:t>
            </a:r>
            <a:r>
              <a:rPr lang="en" dirty="0"/>
              <a:t>of </a:t>
            </a:r>
            <a:r>
              <a:rPr lang="en" dirty="0" smtClean="0"/>
              <a:t>just a </a:t>
            </a:r>
            <a:r>
              <a:rPr lang="en" dirty="0"/>
              <a:t>number</a:t>
            </a:r>
          </a:p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Each </a:t>
            </a:r>
            <a:r>
              <a:rPr lang="en" dirty="0" smtClean="0"/>
              <a:t>item is </a:t>
            </a:r>
            <a:r>
              <a:rPr lang="en" dirty="0"/>
              <a:t>a pair</a:t>
            </a:r>
          </a:p>
          <a:p>
            <a:pPr marL="914400" lvl="1" indent="-381000" rtl="0"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b="1" i="1" dirty="0">
                <a:latin typeface="Open Sans"/>
                <a:ea typeface="Open Sans"/>
                <a:cs typeface="Open Sans"/>
              </a:rPr>
              <a:t>Key</a:t>
            </a:r>
            <a:r>
              <a:rPr lang="en" dirty="0">
                <a:latin typeface="Open Sans"/>
                <a:ea typeface="Open Sans"/>
                <a:cs typeface="Open Sans"/>
              </a:rPr>
              <a:t>: address of the </a:t>
            </a:r>
            <a:r>
              <a:rPr lang="en" dirty="0" smtClean="0">
                <a:latin typeface="Open Sans"/>
                <a:ea typeface="Open Sans"/>
                <a:cs typeface="Open Sans"/>
              </a:rPr>
              <a:t>dict member</a:t>
            </a:r>
            <a:endParaRPr lang="en" dirty="0">
              <a:latin typeface="Open Sans"/>
              <a:ea typeface="Open Sans"/>
              <a:cs typeface="Open Sans"/>
            </a:endParaRPr>
          </a:p>
          <a:p>
            <a:pPr marL="914400" lvl="1" indent="-381000" rtl="0"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b="1" i="1" dirty="0">
                <a:latin typeface="Open Sans"/>
                <a:ea typeface="Open Sans"/>
                <a:cs typeface="Open Sans"/>
              </a:rPr>
              <a:t>Value</a:t>
            </a:r>
            <a:r>
              <a:rPr lang="en" dirty="0">
                <a:latin typeface="Open Sans"/>
                <a:ea typeface="Open Sans"/>
                <a:cs typeface="Open Sans"/>
              </a:rPr>
              <a:t>: variable contained by the member, and located by the </a:t>
            </a:r>
            <a:r>
              <a:rPr lang="en" i="1" dirty="0">
                <a:solidFill>
                  <a:schemeClr val="bg1">
                    <a:lumMod val="50000"/>
                  </a:schemeClr>
                </a:solidFill>
                <a:latin typeface="Open Sans"/>
                <a:ea typeface="Open Sans"/>
                <a:cs typeface="Open Sans"/>
              </a:rPr>
              <a:t>key</a:t>
            </a:r>
            <a:r>
              <a:rPr lang="en" dirty="0">
                <a:solidFill>
                  <a:schemeClr val="bg1">
                    <a:lumMod val="50000"/>
                  </a:schemeClr>
                </a:solidFill>
                <a:latin typeface="Open Sans"/>
                <a:ea typeface="Open Sans"/>
                <a:cs typeface="Open Sans"/>
              </a:rPr>
              <a:t> </a:t>
            </a:r>
            <a:r>
              <a:rPr lang="en" dirty="0">
                <a:latin typeface="Open Sans"/>
                <a:ea typeface="Open Sans"/>
                <a:cs typeface="Open Sans"/>
              </a:rPr>
              <a:t>name</a:t>
            </a:r>
          </a:p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Other names for a </a:t>
            </a:r>
            <a:r>
              <a:rPr lang="en" dirty="0" smtClean="0"/>
              <a:t>dictionary:</a:t>
            </a:r>
            <a:endParaRPr lang="en-US" dirty="0" smtClean="0"/>
          </a:p>
          <a:p>
            <a:pPr marL="914400" lvl="1" indent="-381000">
              <a:buSzPct val="80000"/>
            </a:pPr>
            <a:r>
              <a:rPr lang="en" dirty="0">
                <a:solidFill>
                  <a:srgbClr val="7F7F7F"/>
                </a:solidFill>
                <a:latin typeface="Menlo Regular"/>
                <a:ea typeface="Courier New"/>
                <a:cs typeface="Menlo Regular"/>
                <a:sym typeface="Courier New"/>
              </a:rPr>
              <a:t>hash</a:t>
            </a:r>
          </a:p>
          <a:p>
            <a:pPr marL="914400" lvl="1" indent="-381000">
              <a:buSzPct val="80000"/>
            </a:pPr>
            <a:r>
              <a:rPr lang="en" dirty="0">
                <a:solidFill>
                  <a:srgbClr val="7F7F7F"/>
                </a:solidFill>
                <a:latin typeface="Menlo Regular"/>
                <a:ea typeface="Courier New"/>
                <a:cs typeface="Menlo Regular"/>
                <a:sym typeface="Courier New"/>
              </a:rPr>
              <a:t>associative array</a:t>
            </a:r>
          </a:p>
          <a:p>
            <a:pPr marL="914400" lvl="1" indent="-381000">
              <a:buSzPct val="80000"/>
            </a:pPr>
            <a:r>
              <a:rPr lang="en" dirty="0" smtClean="0">
                <a:solidFill>
                  <a:srgbClr val="7F7F7F"/>
                </a:solidFill>
                <a:latin typeface="Menlo Regular"/>
                <a:ea typeface="Courier New"/>
                <a:cs typeface="Menlo Regular"/>
                <a:sym typeface="Courier New"/>
              </a:rPr>
              <a:t>Map</a:t>
            </a:r>
            <a:endParaRPr lang="en-US" dirty="0" smtClean="0"/>
          </a:p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-US" dirty="0" smtClean="0"/>
              <a:t>Items </a:t>
            </a:r>
            <a:r>
              <a:rPr lang="en-US" b="1" dirty="0" smtClean="0"/>
              <a:t>not</a:t>
            </a:r>
            <a:r>
              <a:rPr lang="en-US" dirty="0" smtClean="0"/>
              <a:t> stored in any order.</a:t>
            </a:r>
            <a:endParaRPr lang="en" dirty="0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6800" b="0" dirty="0" smtClean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Dict Syntax</a:t>
            </a:r>
            <a:endParaRPr lang="en" sz="6800" b="0" dirty="0">
              <a:solidFill>
                <a:srgbClr val="FF0000"/>
              </a:solidFill>
              <a:latin typeface="Yanone Kaffeesatz Bold"/>
              <a:ea typeface="Ubuntu"/>
              <a:cs typeface="Yanone Kaffeesatz Bold"/>
              <a:sym typeface="Ubuntu"/>
            </a:endParaRPr>
          </a:p>
        </p:txBody>
      </p:sp>
      <p:sp>
        <p:nvSpPr>
          <p:cNvPr id="303" name="Shape 30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Surrounded by </a:t>
            </a:r>
            <a:r>
              <a:rPr lang="en" b="1" dirty="0"/>
              <a:t>curly braces </a:t>
            </a:r>
            <a:r>
              <a:rPr lang="en" dirty="0"/>
              <a:t>(aka curly brackets</a:t>
            </a:r>
            <a:r>
              <a:rPr lang="en" dirty="0" smtClean="0"/>
              <a:t>)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0E72A4"/>
                </a:solidFill>
                <a:latin typeface="Menlo Regular"/>
                <a:cs typeface="Menlo Regular"/>
              </a:rPr>
              <a:t>{ }</a:t>
            </a:r>
            <a:endParaRPr lang="en" dirty="0">
              <a:solidFill>
                <a:srgbClr val="0E72A4"/>
              </a:solidFill>
              <a:latin typeface="Menlo Regular"/>
              <a:cs typeface="Menlo Regular"/>
            </a:endParaRPr>
          </a:p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b="1" dirty="0"/>
              <a:t>Commas</a:t>
            </a:r>
            <a:r>
              <a:rPr lang="en" dirty="0"/>
              <a:t> separate each member pair</a:t>
            </a:r>
          </a:p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A </a:t>
            </a:r>
            <a:r>
              <a:rPr lang="en" i="1" dirty="0">
                <a:solidFill>
                  <a:schemeClr val="bg1">
                    <a:lumMod val="50000"/>
                  </a:schemeClr>
                </a:solidFill>
              </a:rPr>
              <a:t>key</a:t>
            </a:r>
            <a:r>
              <a:rPr lang="en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" dirty="0"/>
              <a:t>uses </a:t>
            </a:r>
            <a:r>
              <a:rPr lang="en" dirty="0">
                <a:solidFill>
                  <a:srgbClr val="0E72A4"/>
                </a:solidFill>
                <a:latin typeface="Menlo Regular"/>
                <a:sym typeface="Courier New"/>
              </a:rPr>
              <a:t>:</a:t>
            </a:r>
            <a:r>
              <a:rPr lang="en" dirty="0" smtClean="0"/>
              <a:t> (a colon) </a:t>
            </a:r>
            <a:r>
              <a:rPr lang="en" dirty="0"/>
              <a:t>to point to its </a:t>
            </a:r>
            <a:r>
              <a:rPr lang="en" i="1" dirty="0">
                <a:solidFill>
                  <a:srgbClr val="7F7F7F"/>
                </a:solidFill>
              </a:rPr>
              <a:t>value</a:t>
            </a:r>
          </a:p>
          <a:p>
            <a:pPr lvl="0" rtl="0">
              <a:spcBef>
                <a:spcPts val="0"/>
              </a:spcBef>
              <a:buNone/>
            </a:pPr>
            <a:endParaRPr b="1" dirty="0">
              <a:solidFill>
                <a:srgbClr val="4A86E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38100">
              <a:buNone/>
            </a:pPr>
            <a:r>
              <a:rPr lang="en" dirty="0" smtClean="0">
                <a:solidFill>
                  <a:schemeClr val="tx1"/>
                </a:solidFill>
                <a:latin typeface="Menlo Regular"/>
                <a:cs typeface="Menlo Regular"/>
                <a:sym typeface="Courier New"/>
              </a:rPr>
              <a:t>&gt;&gt;&gt;</a:t>
            </a:r>
            <a:r>
              <a:rPr lang="en" dirty="0" smtClean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 </a:t>
            </a:r>
            <a:r>
              <a:rPr lang="en" dirty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states =</a:t>
            </a:r>
            <a:r>
              <a:rPr lang="en" dirty="0">
                <a:solidFill>
                  <a:schemeClr val="tx1"/>
                </a:solidFill>
                <a:latin typeface="Menlo Regular"/>
                <a:cs typeface="Menlo Regular"/>
                <a:sym typeface="Courier New"/>
              </a:rPr>
              <a:t> {</a:t>
            </a:r>
            <a:r>
              <a:rPr lang="en" dirty="0">
                <a:solidFill>
                  <a:srgbClr val="D20035"/>
                </a:solidFill>
                <a:latin typeface="Menlo Regular"/>
                <a:cs typeface="Menlo Regular"/>
                <a:sym typeface="Courier New"/>
              </a:rPr>
              <a:t>"</a:t>
            </a:r>
            <a:r>
              <a:rPr lang="en" dirty="0" smtClean="0">
                <a:solidFill>
                  <a:srgbClr val="D20035"/>
                </a:solidFill>
                <a:latin typeface="Menlo Regular"/>
                <a:cs typeface="Menlo Regular"/>
                <a:sym typeface="Courier New"/>
              </a:rPr>
              <a:t>VA</a:t>
            </a:r>
            <a:r>
              <a:rPr lang="en-US" dirty="0" smtClean="0">
                <a:solidFill>
                  <a:srgbClr val="D20035"/>
                </a:solidFill>
                <a:latin typeface="Menlo Regular"/>
                <a:cs typeface="Menlo Regular"/>
                <a:sym typeface="Courier New"/>
              </a:rPr>
              <a:t>"</a:t>
            </a:r>
            <a:r>
              <a:rPr lang="en" dirty="0" smtClean="0">
                <a:solidFill>
                  <a:srgbClr val="000000"/>
                </a:solidFill>
                <a:latin typeface="Menlo Regular"/>
                <a:cs typeface="Menlo Regular"/>
                <a:sym typeface="Courier New"/>
              </a:rPr>
              <a:t>: </a:t>
            </a:r>
            <a:r>
              <a:rPr lang="en" dirty="0">
                <a:solidFill>
                  <a:srgbClr val="D20035"/>
                </a:solidFill>
                <a:latin typeface="Menlo Regular"/>
                <a:cs typeface="Menlo Regular"/>
                <a:sym typeface="Courier New"/>
              </a:rPr>
              <a:t>"Virginia"</a:t>
            </a:r>
            <a:r>
              <a:rPr lang="en" dirty="0">
                <a:solidFill>
                  <a:srgbClr val="000000"/>
                </a:solidFill>
                <a:latin typeface="Menlo Regular"/>
                <a:cs typeface="Menlo Regular"/>
                <a:sym typeface="Courier New"/>
              </a:rPr>
              <a:t>,</a:t>
            </a:r>
            <a:r>
              <a:rPr lang="en" dirty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 </a:t>
            </a:r>
            <a:r>
              <a:rPr lang="en" dirty="0">
                <a:solidFill>
                  <a:srgbClr val="D20035"/>
                </a:solidFill>
                <a:latin typeface="Menlo Regular"/>
                <a:cs typeface="Menlo Regular"/>
                <a:sym typeface="Courier New"/>
              </a:rPr>
              <a:t>"</a:t>
            </a:r>
            <a:r>
              <a:rPr lang="en" dirty="0" smtClean="0">
                <a:solidFill>
                  <a:srgbClr val="D20035"/>
                </a:solidFill>
                <a:latin typeface="Menlo Regular"/>
                <a:cs typeface="Menlo Regular"/>
                <a:sym typeface="Courier New"/>
              </a:rPr>
              <a:t>MD</a:t>
            </a:r>
            <a:r>
              <a:rPr lang="en-US" dirty="0" smtClean="0">
                <a:solidFill>
                  <a:srgbClr val="D20035"/>
                </a:solidFill>
                <a:latin typeface="Menlo Regular"/>
                <a:cs typeface="Menlo Regular"/>
                <a:sym typeface="Courier New"/>
              </a:rPr>
              <a:t>"</a:t>
            </a:r>
            <a:r>
              <a:rPr lang="en" dirty="0" smtClean="0">
                <a:solidFill>
                  <a:srgbClr val="D20035"/>
                </a:solidFill>
                <a:latin typeface="Menlo Regular"/>
                <a:cs typeface="Menlo Regular"/>
                <a:sym typeface="Courier New"/>
              </a:rPr>
              <a:t>: "</a:t>
            </a:r>
            <a:r>
              <a:rPr lang="en" dirty="0">
                <a:solidFill>
                  <a:srgbClr val="D20035"/>
                </a:solidFill>
                <a:latin typeface="Menlo Regular"/>
                <a:cs typeface="Menlo Regular"/>
                <a:sym typeface="Courier New"/>
              </a:rPr>
              <a:t>Maryland</a:t>
            </a:r>
            <a:r>
              <a:rPr lang="en" dirty="0" smtClean="0">
                <a:solidFill>
                  <a:srgbClr val="D20035"/>
                </a:solidFill>
                <a:latin typeface="Menlo Regular"/>
                <a:cs typeface="Menlo Regular"/>
                <a:sym typeface="Courier New"/>
              </a:rPr>
              <a:t>"</a:t>
            </a:r>
            <a:r>
              <a:rPr lang="en" dirty="0" smtClean="0">
                <a:solidFill>
                  <a:srgbClr val="000000"/>
                </a:solidFill>
                <a:latin typeface="Menlo Regular"/>
                <a:cs typeface="Menlo Regular"/>
                <a:sym typeface="Courier New"/>
              </a:rPr>
              <a:t>}</a:t>
            </a:r>
          </a:p>
          <a:p>
            <a:pPr marL="38100">
              <a:buNone/>
            </a:pPr>
            <a:r>
              <a:rPr lang="en" dirty="0" smtClean="0">
                <a:solidFill>
                  <a:srgbClr val="000000"/>
                </a:solidFill>
                <a:latin typeface="Menlo Regular"/>
                <a:cs typeface="Menlo Regular"/>
                <a:sym typeface="Courier New"/>
              </a:rPr>
              <a:t>&gt;&gt;&gt; </a:t>
            </a:r>
            <a:r>
              <a:rPr lang="en" dirty="0" smtClean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states</a:t>
            </a:r>
            <a:endParaRPr lang="en" dirty="0">
              <a:solidFill>
                <a:srgbClr val="0E72A4"/>
              </a:solidFill>
              <a:latin typeface="Menlo Regular"/>
              <a:cs typeface="Menlo Regular"/>
              <a:sym typeface="Courier New"/>
            </a:endParaRPr>
          </a:p>
          <a:p>
            <a:pPr marL="38100">
              <a:buNone/>
            </a:pPr>
            <a:r>
              <a:rPr lang="en" dirty="0" smtClean="0">
                <a:solidFill>
                  <a:schemeClr val="tx1"/>
                </a:solidFill>
                <a:latin typeface="Menlo Regular"/>
                <a:cs typeface="Menlo Regular"/>
                <a:sym typeface="Courier New"/>
              </a:rPr>
              <a:t>{"VA</a:t>
            </a:r>
            <a:r>
              <a:rPr lang="en-US" dirty="0" smtClean="0">
                <a:solidFill>
                  <a:schemeClr val="tx1"/>
                </a:solidFill>
                <a:latin typeface="Menlo Regular"/>
                <a:cs typeface="Menlo Regular"/>
                <a:sym typeface="Courier New"/>
              </a:rPr>
              <a:t>":</a:t>
            </a:r>
            <a:r>
              <a:rPr lang="en" dirty="0" smtClean="0">
                <a:solidFill>
                  <a:schemeClr val="tx1"/>
                </a:solidFill>
                <a:latin typeface="Menlo Regular"/>
                <a:cs typeface="Menlo Regular"/>
                <a:sym typeface="Courier New"/>
              </a:rPr>
              <a:t> </a:t>
            </a:r>
            <a:r>
              <a:rPr lang="en" dirty="0">
                <a:solidFill>
                  <a:schemeClr val="tx1"/>
                </a:solidFill>
                <a:latin typeface="Menlo Regular"/>
                <a:cs typeface="Menlo Regular"/>
                <a:sym typeface="Courier New"/>
              </a:rPr>
              <a:t>"Virginia", "MD" =&gt; "</a:t>
            </a:r>
            <a:r>
              <a:rPr lang="en" dirty="0" smtClean="0">
                <a:solidFill>
                  <a:schemeClr val="tx1"/>
                </a:solidFill>
                <a:latin typeface="Menlo Regular"/>
                <a:cs typeface="Menlo Regular"/>
                <a:sym typeface="Courier New"/>
              </a:rPr>
              <a:t>Maryland</a:t>
            </a:r>
            <a:r>
              <a:rPr lang="en" dirty="0">
                <a:solidFill>
                  <a:schemeClr val="tx1"/>
                </a:solidFill>
                <a:latin typeface="Menlo Regular"/>
                <a:cs typeface="Menlo Regular"/>
                <a:sym typeface="Courier New"/>
              </a:rPr>
              <a:t>"}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274319" y="274319"/>
            <a:ext cx="8663939" cy="891539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55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What is a programming language?</a:t>
            </a: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274319" y="2549367"/>
            <a:ext cx="5024643" cy="5006399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endParaRPr sz="2666" dirty="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127000"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</a:pPr>
            <a:r>
              <a:rPr lang="en" sz="3200" dirty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An artificial language with a limited purpose</a:t>
            </a:r>
          </a:p>
          <a:p>
            <a:pPr marL="127000"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</a:pPr>
            <a:endParaRPr lang="en-US" sz="3200" dirty="0" smtClean="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127000"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</a:pPr>
            <a:r>
              <a:rPr lang="en" sz="3200" dirty="0" smtClean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A </a:t>
            </a:r>
            <a:r>
              <a:rPr lang="en" sz="3200" dirty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means of expressing computations (math) and algorithms (logic) </a:t>
            </a:r>
          </a:p>
        </p:txBody>
      </p:sp>
      <p:pic>
        <p:nvPicPr>
          <p:cNvPr id="112" name="Shape 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57717" y="3018903"/>
            <a:ext cx="2867025" cy="3019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6800" b="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Exercise</a:t>
            </a:r>
          </a:p>
        </p:txBody>
      </p:sp>
      <p:sp>
        <p:nvSpPr>
          <p:cNvPr id="309" name="Shape 309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38100" lvl="0" rtl="0"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r>
              <a:rPr lang="en" dirty="0"/>
              <a:t>Define a </a:t>
            </a:r>
            <a:r>
              <a:rPr lang="en" dirty="0" smtClean="0"/>
              <a:t>dict named </a:t>
            </a:r>
            <a:r>
              <a:rPr lang="en" dirty="0">
                <a:solidFill>
                  <a:srgbClr val="0E72A4"/>
                </a:solidFill>
                <a:latin typeface="Menlo Regular"/>
                <a:cs typeface="Menlo Regular"/>
              </a:rPr>
              <a:t>my_info</a:t>
            </a:r>
            <a:r>
              <a:rPr lang="en" dirty="0"/>
              <a:t> that contains the following keys</a:t>
            </a:r>
          </a:p>
          <a:p>
            <a:pPr marL="914400" lvl="0" indent="-419100" rtl="0">
              <a:lnSpc>
                <a:spcPct val="14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first_name</a:t>
            </a:r>
          </a:p>
          <a:p>
            <a:pPr marL="914400" lvl="0" indent="-419100" rtl="0">
              <a:lnSpc>
                <a:spcPct val="14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last_name</a:t>
            </a:r>
          </a:p>
          <a:p>
            <a:pPr marL="914400" lvl="0" indent="-419100" rtl="0">
              <a:lnSpc>
                <a:spcPct val="14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hometown</a:t>
            </a:r>
          </a:p>
          <a:p>
            <a:pPr marL="914400" lvl="0" indent="-419100">
              <a:lnSpc>
                <a:spcPct val="14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favorite_food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0" y="400050"/>
            <a:ext cx="6477000" cy="605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31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hape 314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6800" b="0" dirty="0" smtClean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Dict Indexing</a:t>
            </a:r>
            <a:endParaRPr lang="en" sz="6800" b="0" dirty="0">
              <a:solidFill>
                <a:srgbClr val="FF0000"/>
              </a:solidFill>
              <a:latin typeface="Yanone Kaffeesatz Bold"/>
              <a:ea typeface="Ubuntu"/>
              <a:cs typeface="Yanone Kaffeesatz Bold"/>
              <a:sym typeface="Ubuntu"/>
            </a:endParaRPr>
          </a:p>
        </p:txBody>
      </p:sp>
      <p:sp>
        <p:nvSpPr>
          <p:cNvPr id="315" name="Shape 31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Member pairs can be accessed by their key</a:t>
            </a:r>
          </a:p>
          <a:p>
            <a:pPr marL="914400" lvl="1" indent="-381000" rtl="0">
              <a:lnSpc>
                <a:spcPct val="130000"/>
              </a:lnSpc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>
                <a:latin typeface="Open Sans"/>
                <a:ea typeface="Open Sans"/>
                <a:cs typeface="Open Sans"/>
              </a:rPr>
              <a:t>Each </a:t>
            </a:r>
            <a:r>
              <a:rPr lang="en" b="1" dirty="0">
                <a:latin typeface="Open Sans"/>
                <a:ea typeface="Open Sans"/>
                <a:cs typeface="Open Sans"/>
              </a:rPr>
              <a:t>key</a:t>
            </a:r>
            <a:r>
              <a:rPr lang="en" dirty="0">
                <a:latin typeface="Open Sans"/>
                <a:ea typeface="Open Sans"/>
                <a:cs typeface="Open Sans"/>
              </a:rPr>
              <a:t> needs to be </a:t>
            </a:r>
            <a:r>
              <a:rPr lang="en" i="1" dirty="0">
                <a:solidFill>
                  <a:schemeClr val="bg1">
                    <a:lumMod val="50000"/>
                  </a:schemeClr>
                </a:solidFill>
                <a:latin typeface="Open Sans"/>
                <a:ea typeface="Open Sans"/>
                <a:cs typeface="Open Sans"/>
              </a:rPr>
              <a:t>unique</a:t>
            </a:r>
          </a:p>
          <a:p>
            <a:pPr marL="914400" lvl="1" indent="-381000" rtl="0">
              <a:lnSpc>
                <a:spcPct val="130000"/>
              </a:lnSpc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b="1" dirty="0">
                <a:latin typeface="Open Sans"/>
                <a:ea typeface="Open Sans"/>
                <a:cs typeface="Open Sans"/>
              </a:rPr>
              <a:t>Values</a:t>
            </a:r>
            <a:r>
              <a:rPr lang="en" dirty="0">
                <a:latin typeface="Open Sans"/>
                <a:ea typeface="Open Sans"/>
                <a:cs typeface="Open Sans"/>
              </a:rPr>
              <a:t> </a:t>
            </a:r>
            <a:r>
              <a:rPr lang="en" i="1" dirty="0">
                <a:solidFill>
                  <a:srgbClr val="7F7F7F"/>
                </a:solidFill>
                <a:latin typeface="Open Sans"/>
                <a:ea typeface="Open Sans"/>
                <a:cs typeface="Open Sans"/>
              </a:rPr>
              <a:t>do not </a:t>
            </a:r>
            <a:r>
              <a:rPr lang="en" dirty="0">
                <a:latin typeface="Open Sans"/>
                <a:ea typeface="Open Sans"/>
                <a:cs typeface="Open Sans"/>
              </a:rPr>
              <a:t>need to be </a:t>
            </a:r>
            <a:r>
              <a:rPr lang="en" dirty="0" smtClean="0">
                <a:latin typeface="Open Sans"/>
                <a:ea typeface="Open Sans"/>
                <a:cs typeface="Open Sans"/>
              </a:rPr>
              <a:t>unique</a:t>
            </a:r>
          </a:p>
          <a:p>
            <a:pPr marL="914400" lvl="1" indent="-381000" rtl="0">
              <a:lnSpc>
                <a:spcPct val="130000"/>
              </a:lnSpc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 smtClean="0">
                <a:latin typeface="Open Sans"/>
                <a:ea typeface="Open Sans"/>
                <a:cs typeface="Open Sans"/>
              </a:rPr>
              <a:t>Place key in </a:t>
            </a:r>
            <a:r>
              <a:rPr lang="en" b="1" dirty="0" smtClean="0">
                <a:latin typeface="Open Sans"/>
                <a:ea typeface="Open Sans"/>
                <a:cs typeface="Open Sans"/>
              </a:rPr>
              <a:t>brackets</a:t>
            </a:r>
            <a:endParaRPr lang="en" b="1" dirty="0">
              <a:latin typeface="Open Sans"/>
              <a:ea typeface="Open Sans"/>
              <a:cs typeface="Open Sans"/>
            </a:endParaRPr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 lvl="0" rtl="0">
              <a:spcBef>
                <a:spcPts val="0"/>
              </a:spcBef>
              <a:buNone/>
            </a:pPr>
            <a:r>
              <a:rPr lang="en" dirty="0" smtClean="0">
                <a:solidFill>
                  <a:schemeClr val="tx1"/>
                </a:solidFill>
                <a:latin typeface="Menlo Regular"/>
                <a:cs typeface="Menlo Regular"/>
                <a:sym typeface="Courier New"/>
              </a:rPr>
              <a:t>&gt;&gt;&gt; </a:t>
            </a:r>
            <a:r>
              <a:rPr lang="en" dirty="0" smtClean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states</a:t>
            </a:r>
            <a:r>
              <a:rPr lang="en" dirty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["MD"]</a:t>
            </a:r>
          </a:p>
          <a:p>
            <a:pPr lvl="0">
              <a:spcBef>
                <a:spcPts val="0"/>
              </a:spcBef>
              <a:buNone/>
            </a:pPr>
            <a:r>
              <a:rPr lang="en-US" dirty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'</a:t>
            </a:r>
            <a:r>
              <a:rPr lang="en" dirty="0" smtClean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Maryland</a:t>
            </a:r>
            <a:r>
              <a:rPr lang="en-US" dirty="0" smtClean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'</a:t>
            </a:r>
            <a:endParaRPr lang="en" dirty="0">
              <a:solidFill>
                <a:srgbClr val="0E72A4"/>
              </a:solidFill>
              <a:latin typeface="Menlo Regular"/>
              <a:cs typeface="Menlo Regular"/>
              <a:sym typeface="Courier New"/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hape 326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6800" b="0" dirty="0" smtClean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Add A Key</a:t>
            </a:r>
            <a:endParaRPr lang="en" sz="6800" b="0" dirty="0">
              <a:solidFill>
                <a:srgbClr val="FF0000"/>
              </a:solidFill>
              <a:latin typeface="Yanone Kaffeesatz Bold"/>
              <a:ea typeface="Ubuntu"/>
              <a:cs typeface="Yanone Kaffeesatz Bold"/>
              <a:sym typeface="Ubuntu"/>
            </a:endParaRPr>
          </a:p>
        </p:txBody>
      </p:sp>
      <p:sp>
        <p:nvSpPr>
          <p:cNvPr id="327" name="Shape 32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38100" lvl="0">
              <a:buNone/>
            </a:pPr>
            <a:r>
              <a:rPr lang="en-US" dirty="0">
                <a:solidFill>
                  <a:schemeClr val="tx1"/>
                </a:solidFill>
              </a:rPr>
              <a:t>For lists:</a:t>
            </a:r>
          </a:p>
          <a:p>
            <a:pPr marL="38100" lvl="0">
              <a:buNone/>
            </a:pPr>
            <a:endParaRPr lang="en-US" dirty="0">
              <a:solidFill>
                <a:srgbClr val="0E72A4"/>
              </a:solidFill>
            </a:endParaRPr>
          </a:p>
          <a:p>
            <a:pPr marL="38100" lvl="0">
              <a:buNone/>
            </a:pPr>
            <a:r>
              <a:rPr lang="en-US" dirty="0" smtClean="0">
                <a:solidFill>
                  <a:schemeClr val="tx1"/>
                </a:solidFill>
              </a:rPr>
              <a:t>&gt;&gt;&gt; </a:t>
            </a:r>
            <a:r>
              <a:rPr lang="en-US" dirty="0" smtClean="0">
                <a:solidFill>
                  <a:srgbClr val="0E72A4"/>
                </a:solidFill>
              </a:rPr>
              <a:t>instructors = ["Brandon</a:t>
            </a:r>
            <a:r>
              <a:rPr lang="en-US" dirty="0">
                <a:solidFill>
                  <a:srgbClr val="0E72A4"/>
                </a:solidFill>
              </a:rPr>
              <a:t>"</a:t>
            </a:r>
            <a:r>
              <a:rPr lang="en-US" dirty="0" smtClean="0">
                <a:solidFill>
                  <a:srgbClr val="0E72A4"/>
                </a:solidFill>
              </a:rPr>
              <a:t>, </a:t>
            </a:r>
            <a:r>
              <a:rPr lang="en-US" dirty="0">
                <a:solidFill>
                  <a:srgbClr val="0E72A4"/>
                </a:solidFill>
              </a:rPr>
              <a:t>"</a:t>
            </a:r>
            <a:r>
              <a:rPr lang="en-US" dirty="0" smtClean="0">
                <a:solidFill>
                  <a:srgbClr val="0E72A4"/>
                </a:solidFill>
              </a:rPr>
              <a:t>Ethan</a:t>
            </a:r>
            <a:r>
              <a:rPr lang="en-US" dirty="0">
                <a:solidFill>
                  <a:srgbClr val="0E72A4"/>
                </a:solidFill>
              </a:rPr>
              <a:t>"</a:t>
            </a:r>
            <a:r>
              <a:rPr lang="en-US" dirty="0" smtClean="0">
                <a:solidFill>
                  <a:srgbClr val="0E72A4"/>
                </a:solidFill>
              </a:rPr>
              <a:t>]</a:t>
            </a:r>
          </a:p>
          <a:p>
            <a:pPr marL="38100" lvl="0">
              <a:buNone/>
            </a:pPr>
            <a:r>
              <a:rPr lang="en-US" dirty="0" smtClean="0">
                <a:solidFill>
                  <a:schemeClr val="tx1"/>
                </a:solidFill>
              </a:rPr>
              <a:t>&gt;&gt;&gt;</a:t>
            </a:r>
            <a:r>
              <a:rPr lang="en-US" dirty="0" smtClean="0">
                <a:solidFill>
                  <a:srgbClr val="0E72A4"/>
                </a:solidFill>
              </a:rPr>
              <a:t> </a:t>
            </a:r>
            <a:r>
              <a:rPr lang="en-US" dirty="0" err="1" smtClean="0">
                <a:solidFill>
                  <a:srgbClr val="0E72A4"/>
                </a:solidFill>
              </a:rPr>
              <a:t>instructors.append</a:t>
            </a:r>
            <a:r>
              <a:rPr lang="en-US" dirty="0" smtClean="0">
                <a:solidFill>
                  <a:srgbClr val="0E72A4"/>
                </a:solidFill>
              </a:rPr>
              <a:t>("Tony")</a:t>
            </a:r>
            <a:endParaRPr lang="en" dirty="0">
              <a:solidFill>
                <a:srgbClr val="0E72A4"/>
              </a:solidFill>
            </a:endParaRPr>
          </a:p>
          <a:p>
            <a:pPr marL="38100" lvl="0">
              <a:buNone/>
            </a:pPr>
            <a:endParaRPr lang="en-US" dirty="0">
              <a:solidFill>
                <a:srgbClr val="0E72A4"/>
              </a:solidFill>
            </a:endParaRPr>
          </a:p>
          <a:p>
            <a:pPr marL="38100" lvl="0">
              <a:buNone/>
            </a:pPr>
            <a:r>
              <a:rPr lang="en-US" dirty="0" smtClean="0">
                <a:solidFill>
                  <a:schemeClr val="tx1"/>
                </a:solidFill>
              </a:rPr>
              <a:t>For dictionaries:</a:t>
            </a:r>
          </a:p>
          <a:p>
            <a:pPr marL="38100" lvl="0">
              <a:buNone/>
            </a:pPr>
            <a:endParaRPr lang="en-US" dirty="0" smtClean="0">
              <a:solidFill>
                <a:srgbClr val="0E72A4"/>
              </a:solidFill>
            </a:endParaRPr>
          </a:p>
          <a:p>
            <a:pPr marL="38100" lvl="0">
              <a:buNone/>
            </a:pPr>
            <a:r>
              <a:rPr lang="en-US" dirty="0" smtClean="0">
                <a:solidFill>
                  <a:schemeClr val="tx1"/>
                </a:solidFill>
              </a:rPr>
              <a:t>&gt;&gt;&gt; </a:t>
            </a:r>
            <a:r>
              <a:rPr lang="en-US" dirty="0" err="1" smtClean="0">
                <a:solidFill>
                  <a:srgbClr val="0E72A4"/>
                </a:solidFill>
              </a:rPr>
              <a:t>my_info</a:t>
            </a:r>
            <a:r>
              <a:rPr lang="en-US" dirty="0" smtClean="0">
                <a:solidFill>
                  <a:srgbClr val="0E72A4"/>
                </a:solidFill>
              </a:rPr>
              <a:t>["</a:t>
            </a:r>
            <a:r>
              <a:rPr lang="en-US" dirty="0" err="1" smtClean="0">
                <a:solidFill>
                  <a:srgbClr val="0E72A4"/>
                </a:solidFill>
              </a:rPr>
              <a:t>favorite_instructor</a:t>
            </a:r>
            <a:r>
              <a:rPr lang="en-US" dirty="0">
                <a:solidFill>
                  <a:srgbClr val="0E72A4"/>
                </a:solidFill>
              </a:rPr>
              <a:t>"</a:t>
            </a:r>
            <a:r>
              <a:rPr lang="en-US" dirty="0" smtClean="0">
                <a:solidFill>
                  <a:srgbClr val="0E72A4"/>
                </a:solidFill>
              </a:rPr>
              <a:t>] </a:t>
            </a:r>
            <a:r>
              <a:rPr lang="en-US" dirty="0">
                <a:solidFill>
                  <a:srgbClr val="0E72A4"/>
                </a:solidFill>
              </a:rPr>
              <a:t>= </a:t>
            </a:r>
            <a:r>
              <a:rPr lang="en-US" dirty="0" smtClean="0">
                <a:solidFill>
                  <a:srgbClr val="0E72A4"/>
                </a:solidFill>
              </a:rPr>
              <a:t>"Tony"</a:t>
            </a:r>
            <a:endParaRPr lang="en-US" dirty="0">
              <a:solidFill>
                <a:srgbClr val="0E72A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2246376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6800" b="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Exercise</a:t>
            </a:r>
          </a:p>
        </p:txBody>
      </p:sp>
      <p:sp>
        <p:nvSpPr>
          <p:cNvPr id="321" name="Shape 32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Add the key </a:t>
            </a:r>
            <a:r>
              <a:rPr lang="en" dirty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good_food</a:t>
            </a:r>
            <a:r>
              <a:rPr lang="en" dirty="0"/>
              <a:t> to your </a:t>
            </a:r>
            <a:r>
              <a:rPr lang="en" dirty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my_info</a:t>
            </a:r>
            <a:r>
              <a:rPr lang="en" dirty="0"/>
              <a:t> </a:t>
            </a:r>
            <a:r>
              <a:rPr lang="en" dirty="0" smtClean="0"/>
              <a:t>dict and </a:t>
            </a:r>
            <a:r>
              <a:rPr lang="en" dirty="0"/>
              <a:t>give it the same value as your </a:t>
            </a:r>
            <a:r>
              <a:rPr lang="en" dirty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favorite_food</a:t>
            </a:r>
            <a:r>
              <a:rPr lang="en" dirty="0"/>
              <a:t> key. What happens?</a:t>
            </a:r>
          </a:p>
          <a:p>
            <a:pPr marL="457200" lvl="0" indent="-4191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Add a second </a:t>
            </a:r>
            <a:r>
              <a:rPr lang="en" dirty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favorite_food</a:t>
            </a:r>
            <a:r>
              <a:rPr lang="en" dirty="0"/>
              <a:t> key to your </a:t>
            </a:r>
            <a:r>
              <a:rPr lang="en" dirty="0" smtClean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my_info </a:t>
            </a:r>
            <a:r>
              <a:rPr lang="en" dirty="0" smtClean="0">
                <a:solidFill>
                  <a:schemeClr val="tx1"/>
                </a:solidFill>
                <a:latin typeface="Menlo Regular"/>
                <a:cs typeface="Menlo Regular"/>
                <a:sym typeface="Courier New"/>
              </a:rPr>
              <a:t>dict</a:t>
            </a:r>
            <a:r>
              <a:rPr lang="en" dirty="0" smtClean="0"/>
              <a:t>. </a:t>
            </a:r>
            <a:r>
              <a:rPr lang="en" dirty="0"/>
              <a:t>What happens?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575" y="691978"/>
            <a:ext cx="7242101" cy="5327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41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hape 326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6800" b="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Methods</a:t>
            </a:r>
          </a:p>
        </p:txBody>
      </p:sp>
      <p:sp>
        <p:nvSpPr>
          <p:cNvPr id="327" name="Shape 32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b="1" dirty="0">
                <a:solidFill>
                  <a:srgbClr val="7F7F7F"/>
                </a:solidFill>
              </a:rPr>
              <a:t>Things</a:t>
            </a:r>
            <a:r>
              <a:rPr lang="en" dirty="0">
                <a:solidFill>
                  <a:srgbClr val="7F7F7F"/>
                </a:solidFill>
              </a:rPr>
              <a:t> </a:t>
            </a:r>
            <a:r>
              <a:rPr lang="en" dirty="0"/>
              <a:t>that do </a:t>
            </a:r>
            <a:r>
              <a:rPr lang="en" b="1" dirty="0">
                <a:solidFill>
                  <a:srgbClr val="7F7F7F"/>
                </a:solidFill>
              </a:rPr>
              <a:t>stuff</a:t>
            </a:r>
          </a:p>
          <a:p>
            <a:pPr marL="914400" lvl="1" indent="-381000" rtl="0"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>
                <a:latin typeface="Open Sans"/>
                <a:ea typeface="Open Sans"/>
                <a:cs typeface="Open Sans"/>
              </a:rPr>
              <a:t>Objects (like strings, integers, and </a:t>
            </a:r>
            <a:r>
              <a:rPr lang="en" dirty="0" smtClean="0">
                <a:latin typeface="Open Sans"/>
                <a:ea typeface="Open Sans"/>
                <a:cs typeface="Open Sans"/>
              </a:rPr>
              <a:t>dictionaries) </a:t>
            </a:r>
            <a:r>
              <a:rPr lang="en" dirty="0">
                <a:latin typeface="Open Sans"/>
                <a:ea typeface="Open Sans"/>
                <a:cs typeface="Open Sans"/>
              </a:rPr>
              <a:t>are </a:t>
            </a:r>
            <a:r>
              <a:rPr lang="en" b="1" dirty="0">
                <a:latin typeface="Open Sans"/>
                <a:ea typeface="Open Sans"/>
                <a:cs typeface="Open Sans"/>
              </a:rPr>
              <a:t>nouns</a:t>
            </a:r>
            <a:r>
              <a:rPr lang="en" dirty="0">
                <a:latin typeface="Open Sans"/>
                <a:ea typeface="Open Sans"/>
                <a:cs typeface="Open Sans"/>
              </a:rPr>
              <a:t>; methods are verbs</a:t>
            </a:r>
          </a:p>
          <a:p>
            <a:pPr marL="914400" lvl="1" indent="-381000" rtl="0"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>
                <a:latin typeface="Open Sans"/>
                <a:ea typeface="Open Sans"/>
                <a:cs typeface="Open Sans"/>
              </a:rPr>
              <a:t>Called (used) with a </a:t>
            </a:r>
            <a:r>
              <a:rPr lang="en" dirty="0" smtClean="0">
                <a:latin typeface="Open Sans"/>
                <a:ea typeface="Open Sans"/>
                <a:cs typeface="Open Sans"/>
              </a:rPr>
              <a:t>"</a:t>
            </a:r>
            <a:r>
              <a:rPr lang="en" dirty="0" smtClean="0">
                <a:solidFill>
                  <a:srgbClr val="0E72A4"/>
                </a:solidFill>
                <a:latin typeface="Menlo Regular"/>
                <a:ea typeface="Open Sans"/>
                <a:cs typeface="Menlo Regular"/>
              </a:rPr>
              <a:t>.</a:t>
            </a:r>
            <a:r>
              <a:rPr lang="en" dirty="0" smtClean="0">
                <a:latin typeface="Open Sans"/>
                <a:ea typeface="Open Sans"/>
                <a:cs typeface="Open Sans"/>
              </a:rPr>
              <a:t>"</a:t>
            </a:r>
            <a:r>
              <a:rPr lang="en-US" dirty="0" smtClean="0">
                <a:latin typeface="Open Sans"/>
                <a:ea typeface="Open Sans"/>
                <a:cs typeface="Open Sans"/>
              </a:rPr>
              <a:t> or with method()</a:t>
            </a:r>
            <a:endParaRPr lang="en" dirty="0">
              <a:latin typeface="Open Sans"/>
              <a:ea typeface="Open Sans"/>
              <a:cs typeface="Open Sans"/>
            </a:endParaRPr>
          </a:p>
          <a:p>
            <a:pPr marL="1371600" lvl="2" indent="-381000" rtl="0">
              <a:spcBef>
                <a:spcPts val="0"/>
              </a:spcBef>
              <a:buClr>
                <a:schemeClr val="dk1"/>
              </a:buClr>
              <a:buSzPct val="80000"/>
              <a:buFont typeface="Wingdings"/>
              <a:buChar char="§"/>
            </a:pPr>
            <a:r>
              <a:rPr lang="en-US" dirty="0" err="1" smtClean="0">
                <a:solidFill>
                  <a:srgbClr val="0E72A4"/>
                </a:solidFill>
                <a:latin typeface="Menlo Regular"/>
                <a:ea typeface="Open Sans"/>
                <a:cs typeface="Menlo Regular"/>
                <a:sym typeface="Courier New"/>
              </a:rPr>
              <a:t>str</a:t>
            </a:r>
            <a:r>
              <a:rPr lang="en-US" dirty="0" smtClean="0">
                <a:solidFill>
                  <a:srgbClr val="0E72A4"/>
                </a:solidFill>
                <a:latin typeface="Menlo Regular"/>
                <a:ea typeface="Open Sans"/>
                <a:cs typeface="Menlo Regular"/>
                <a:sym typeface="Courier New"/>
              </a:rPr>
              <a:t>(</a:t>
            </a:r>
            <a:r>
              <a:rPr lang="en" dirty="0" smtClean="0">
                <a:solidFill>
                  <a:srgbClr val="0E72A4"/>
                </a:solidFill>
                <a:latin typeface="Menlo Regular"/>
                <a:ea typeface="Open Sans"/>
                <a:cs typeface="Menlo Regular"/>
                <a:sym typeface="Courier New"/>
              </a:rPr>
              <a:t>5</a:t>
            </a:r>
            <a:r>
              <a:rPr lang="en-US" dirty="0" smtClean="0">
                <a:solidFill>
                  <a:srgbClr val="0E72A4"/>
                </a:solidFill>
                <a:latin typeface="Menlo Regular"/>
                <a:ea typeface="Open Sans"/>
                <a:cs typeface="Menlo Regular"/>
                <a:sym typeface="Courier New"/>
              </a:rPr>
              <a:t>)</a:t>
            </a:r>
            <a:r>
              <a:rPr lang="en" dirty="0" smtClean="0">
                <a:latin typeface="Open Sans"/>
                <a:ea typeface="Open Sans"/>
                <a:cs typeface="Open Sans"/>
              </a:rPr>
              <a:t> </a:t>
            </a:r>
            <a:r>
              <a:rPr lang="en-US" dirty="0" smtClean="0">
                <a:latin typeface="Open Sans"/>
                <a:ea typeface="Open Sans"/>
                <a:cs typeface="Open Sans"/>
              </a:rPr>
              <a:t>(</a:t>
            </a:r>
            <a:r>
              <a:rPr lang="en-US" dirty="0" err="1" smtClean="0">
                <a:latin typeface="Open Sans"/>
                <a:ea typeface="Open Sans"/>
                <a:cs typeface="Open Sans"/>
              </a:rPr>
              <a:t>str</a:t>
            </a:r>
            <a:r>
              <a:rPr lang="en-US" dirty="0" smtClean="0">
                <a:latin typeface="Open Sans"/>
                <a:ea typeface="Open Sans"/>
                <a:cs typeface="Open Sans"/>
              </a:rPr>
              <a:t>()</a:t>
            </a:r>
            <a:r>
              <a:rPr lang="en" dirty="0" smtClean="0">
                <a:latin typeface="Open Sans"/>
                <a:ea typeface="Open Sans"/>
                <a:cs typeface="Open Sans"/>
              </a:rPr>
              <a:t> </a:t>
            </a:r>
            <a:r>
              <a:rPr lang="en" dirty="0">
                <a:latin typeface="Open Sans"/>
                <a:ea typeface="Open Sans"/>
                <a:cs typeface="Open Sans"/>
              </a:rPr>
              <a:t>is the method)</a:t>
            </a:r>
          </a:p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endParaRPr lang="en-US" dirty="0" smtClean="0"/>
          </a:p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 smtClean="0"/>
              <a:t>Each </a:t>
            </a:r>
            <a:r>
              <a:rPr lang="en" dirty="0"/>
              <a:t>data type has a set of built in methods.</a:t>
            </a:r>
          </a:p>
          <a:p>
            <a:pPr marL="914400" lvl="1" indent="-381000">
              <a:buSzPct val="80000"/>
            </a:pPr>
            <a:r>
              <a:rPr lang="en" dirty="0">
                <a:latin typeface="Open Sans"/>
                <a:ea typeface="Open Sans"/>
                <a:cs typeface="Open Sans"/>
              </a:rPr>
              <a:t>See String's </a:t>
            </a:r>
            <a:r>
              <a:rPr lang="en" dirty="0" smtClean="0">
                <a:latin typeface="Open Sans"/>
                <a:ea typeface="Open Sans"/>
                <a:cs typeface="Open Sans"/>
              </a:rPr>
              <a:t>methods </a:t>
            </a:r>
            <a:r>
              <a:rPr lang="en-US" dirty="0">
                <a:latin typeface="Open Sans"/>
                <a:ea typeface="Open Sans"/>
                <a:cs typeface="Open Sans"/>
                <a:hlinkClick r:id="rId3"/>
              </a:rPr>
              <a:t>https://</a:t>
            </a:r>
            <a:r>
              <a:rPr lang="en-US" dirty="0" smtClean="0">
                <a:latin typeface="Open Sans"/>
                <a:ea typeface="Open Sans"/>
                <a:cs typeface="Open Sans"/>
                <a:hlinkClick r:id="rId3"/>
              </a:rPr>
              <a:t>docs.python.org/3/library/stdtypes.html#string-methods</a:t>
            </a:r>
            <a:endParaRPr lang="en-US" dirty="0" smtClean="0">
              <a:latin typeface="Open Sans"/>
              <a:ea typeface="Open Sans"/>
              <a:cs typeface="Open Sans"/>
            </a:endParaRPr>
          </a:p>
          <a:p>
            <a:pPr marL="914400" lvl="1" indent="-381000">
              <a:buSzPct val="80000"/>
            </a:pPr>
            <a:endParaRPr lang="en" dirty="0">
              <a:solidFill>
                <a:srgbClr val="0E72A4"/>
              </a:solidFill>
              <a:latin typeface="Open Sans"/>
              <a:ea typeface="Open Sans"/>
              <a:cs typeface="Open Sans"/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Shape 332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6800" b="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Exercise</a:t>
            </a:r>
          </a:p>
        </p:txBody>
      </p:sp>
      <p:sp>
        <p:nvSpPr>
          <p:cNvPr id="333" name="Shape 33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Create a </a:t>
            </a:r>
            <a:r>
              <a:rPr lang="en" b="1" dirty="0"/>
              <a:t>String</a:t>
            </a:r>
            <a:r>
              <a:rPr lang="en" dirty="0"/>
              <a:t> variable named </a:t>
            </a:r>
            <a:r>
              <a:rPr lang="en" sz="2400" dirty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old_string</a:t>
            </a:r>
            <a:r>
              <a:rPr lang="en" dirty="0"/>
              <a:t> and assign </a:t>
            </a:r>
            <a:r>
              <a:rPr lang="en-US" dirty="0" smtClean="0"/>
              <a:t>it </a:t>
            </a:r>
            <a:r>
              <a:rPr lang="en" dirty="0" smtClean="0"/>
              <a:t>the </a:t>
            </a:r>
            <a:r>
              <a:rPr lang="en" dirty="0"/>
              <a:t>value </a:t>
            </a:r>
            <a:r>
              <a:rPr lang="en" dirty="0" smtClean="0"/>
              <a:t>“Python is </a:t>
            </a:r>
            <a:r>
              <a:rPr lang="en" dirty="0"/>
              <a:t>cool"</a:t>
            </a:r>
          </a:p>
          <a:p>
            <a:pPr marL="457200" lvl="0" indent="-419100" rtl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Use String methods to modify the </a:t>
            </a:r>
            <a:r>
              <a:rPr lang="en" sz="2400" dirty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old_string</a:t>
            </a:r>
            <a:r>
              <a:rPr lang="en" dirty="0"/>
              <a:t> variable to that it is now </a:t>
            </a:r>
            <a:r>
              <a:rPr lang="en" dirty="0" smtClean="0"/>
              <a:t>“PYTHON IS COOL" </a:t>
            </a:r>
            <a:r>
              <a:rPr lang="en" dirty="0"/>
              <a:t>and assign it to another variable </a:t>
            </a:r>
            <a:r>
              <a:rPr lang="en" dirty="0" smtClean="0"/>
              <a:t>name</a:t>
            </a:r>
            <a:r>
              <a:rPr lang="en-US" dirty="0" smtClean="0"/>
              <a:t>d</a:t>
            </a:r>
            <a:r>
              <a:rPr lang="en" dirty="0" smtClean="0"/>
              <a:t> </a:t>
            </a:r>
            <a:r>
              <a:rPr lang="en" sz="2400" dirty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new_string</a:t>
            </a:r>
          </a:p>
          <a:p>
            <a:pPr marL="914400" lvl="1" indent="-381000" rtl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b="1" dirty="0">
                <a:latin typeface="Open Sans"/>
                <a:ea typeface="Open Sans"/>
                <a:cs typeface="Open Sans"/>
              </a:rPr>
              <a:t>Hint</a:t>
            </a:r>
            <a:r>
              <a:rPr lang="en" dirty="0">
                <a:latin typeface="Open Sans"/>
                <a:ea typeface="Open Sans"/>
                <a:cs typeface="Open Sans"/>
              </a:rPr>
              <a:t>: look at the String </a:t>
            </a:r>
            <a:r>
              <a:rPr lang="en" dirty="0" smtClean="0">
                <a:latin typeface="Open Sans"/>
                <a:ea typeface="Open Sans"/>
                <a:cs typeface="Open Sans"/>
              </a:rPr>
              <a:t>method "</a:t>
            </a:r>
            <a:r>
              <a:rPr lang="en" dirty="0" smtClean="0">
                <a:solidFill>
                  <a:srgbClr val="0E72A4"/>
                </a:solidFill>
                <a:latin typeface="Menlo Regular"/>
                <a:ea typeface="Open Sans"/>
                <a:cs typeface="Menlo Regular"/>
                <a:sym typeface="Courier New"/>
              </a:rPr>
              <a:t>upper</a:t>
            </a:r>
            <a:r>
              <a:rPr lang="en" dirty="0" smtClean="0">
                <a:latin typeface="Open Sans"/>
                <a:ea typeface="Open Sans"/>
                <a:cs typeface="Menlo Regular"/>
              </a:rPr>
              <a:t>”</a:t>
            </a:r>
            <a:endParaRPr lang="en" dirty="0">
              <a:latin typeface="Open Sans"/>
              <a:ea typeface="Open Sans"/>
              <a:cs typeface="Open Sans"/>
            </a:endParaRPr>
          </a:p>
          <a:p>
            <a:pPr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800" y="177800"/>
            <a:ext cx="6502400" cy="65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29790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Shape 338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6800" b="0" dirty="0" smtClean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Boolean</a:t>
            </a:r>
            <a:r>
              <a:rPr lang="en-US" sz="6800" b="0" dirty="0" smtClean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s</a:t>
            </a:r>
            <a:endParaRPr lang="en" sz="6800" b="0" dirty="0">
              <a:solidFill>
                <a:srgbClr val="FF0000"/>
              </a:solidFill>
              <a:latin typeface="Yanone Kaffeesatz Bold"/>
              <a:ea typeface="Ubuntu"/>
              <a:cs typeface="Yanone Kaffeesatz Bold"/>
              <a:sym typeface="Ubuntu"/>
            </a:endParaRPr>
          </a:p>
        </p:txBody>
      </p:sp>
      <p:sp>
        <p:nvSpPr>
          <p:cNvPr id="339" name="Shape 339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A boolean can only have one of two values: </a:t>
            </a:r>
            <a:r>
              <a:rPr lang="en" sz="2400" dirty="0">
                <a:solidFill>
                  <a:srgbClr val="0E72A4"/>
                </a:solidFill>
                <a:latin typeface="Menlo Regular"/>
              </a:rPr>
              <a:t>T</a:t>
            </a:r>
            <a:r>
              <a:rPr lang="en" sz="2400" dirty="0" smtClean="0">
                <a:solidFill>
                  <a:srgbClr val="0E72A4"/>
                </a:solidFill>
                <a:latin typeface="Menlo Regular"/>
                <a:cs typeface="Menlo Regular"/>
              </a:rPr>
              <a:t>rue</a:t>
            </a:r>
            <a:r>
              <a:rPr lang="en" dirty="0" smtClean="0"/>
              <a:t> </a:t>
            </a:r>
            <a:r>
              <a:rPr lang="en" dirty="0"/>
              <a:t>or </a:t>
            </a:r>
            <a:r>
              <a:rPr lang="en" sz="2400" dirty="0">
                <a:solidFill>
                  <a:srgbClr val="0E72A4"/>
                </a:solidFill>
                <a:latin typeface="Menlo Regular"/>
              </a:rPr>
              <a:t>F</a:t>
            </a:r>
            <a:r>
              <a:rPr lang="en" sz="2400" dirty="0" smtClean="0">
                <a:solidFill>
                  <a:srgbClr val="0E72A4"/>
                </a:solidFill>
                <a:latin typeface="Menlo Regular"/>
                <a:cs typeface="Menlo Regular"/>
              </a:rPr>
              <a:t>alse</a:t>
            </a:r>
            <a:endParaRPr lang="en" sz="2400" dirty="0">
              <a:solidFill>
                <a:srgbClr val="0E72A4"/>
              </a:solidFill>
              <a:latin typeface="Menlo Regular"/>
              <a:cs typeface="Menlo Regular"/>
            </a:endParaRPr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 lvl="0" rtl="0">
              <a:spcBef>
                <a:spcPts val="0"/>
              </a:spcBef>
              <a:buNone/>
            </a:pPr>
            <a:r>
              <a:rPr lang="en" sz="2400" dirty="0" smtClean="0">
                <a:solidFill>
                  <a:schemeClr val="tx1"/>
                </a:solidFill>
                <a:latin typeface="Menlo Regular"/>
                <a:cs typeface="Menlo Regular"/>
                <a:sym typeface="Courier New"/>
              </a:rPr>
              <a:t>&gt;&gt;&gt;</a:t>
            </a:r>
            <a:r>
              <a:rPr lang="en" sz="2400" dirty="0" smtClean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 </a:t>
            </a:r>
            <a:r>
              <a:rPr lang="en" sz="2400" dirty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1 + 1 == 2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 smtClean="0">
                <a:solidFill>
                  <a:schemeClr val="tx1"/>
                </a:solidFill>
                <a:latin typeface="Menlo Regular"/>
                <a:cs typeface="Menlo Regular"/>
                <a:sym typeface="Courier New"/>
              </a:rPr>
              <a:t>True</a:t>
            </a:r>
            <a:endParaRPr lang="en" sz="2400" dirty="0">
              <a:solidFill>
                <a:schemeClr val="tx1"/>
              </a:solidFill>
              <a:latin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 dirty="0" smtClean="0">
                <a:solidFill>
                  <a:schemeClr val="tx1"/>
                </a:solidFill>
                <a:latin typeface="Menlo Regular"/>
                <a:cs typeface="Menlo Regular"/>
                <a:sym typeface="Courier New"/>
              </a:rPr>
              <a:t>&gt;&gt;&gt;</a:t>
            </a:r>
            <a:r>
              <a:rPr lang="en" sz="2400" dirty="0" smtClean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 </a:t>
            </a:r>
            <a:r>
              <a:rPr lang="en" sz="2400" dirty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1 + 1 == 0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chemeClr val="tx1"/>
                </a:solidFill>
                <a:latin typeface="Menlo Regular"/>
                <a:cs typeface="Menlo Regular"/>
                <a:sym typeface="Courier New"/>
              </a:rPr>
              <a:t>F</a:t>
            </a:r>
            <a:r>
              <a:rPr lang="en" sz="2400" dirty="0" smtClean="0">
                <a:solidFill>
                  <a:schemeClr val="tx1"/>
                </a:solidFill>
                <a:latin typeface="Menlo Regular"/>
                <a:cs typeface="Menlo Regular"/>
                <a:sym typeface="Courier New"/>
              </a:rPr>
              <a:t>alse</a:t>
            </a:r>
            <a:endParaRPr lang="en" sz="2400" dirty="0">
              <a:solidFill>
                <a:schemeClr val="tx1"/>
              </a:solidFill>
              <a:latin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>
              <a:spcBef>
                <a:spcPts val="0"/>
              </a:spcBef>
              <a:buNone/>
            </a:pPr>
            <a:r>
              <a:rPr lang="en" dirty="0"/>
              <a:t>(</a:t>
            </a:r>
            <a:r>
              <a:rPr lang="en" sz="2400" dirty="0">
                <a:solidFill>
                  <a:srgbClr val="0E72A4"/>
                </a:solidFill>
                <a:latin typeface="Menlo Regular"/>
                <a:cs typeface="Menlo Regular"/>
              </a:rPr>
              <a:t>==</a:t>
            </a:r>
            <a:r>
              <a:rPr lang="en" dirty="0"/>
              <a:t> means "is equal to;" More on that later...)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 txBox="1">
            <a:spLocks noGrp="1"/>
          </p:cNvSpPr>
          <p:nvPr>
            <p:ph type="title"/>
          </p:nvPr>
        </p:nvSpPr>
        <p:spPr>
          <a:xfrm>
            <a:off x="277425" y="277875"/>
            <a:ext cx="8668822" cy="1215202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55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What is a programming language?</a:t>
            </a:r>
          </a:p>
        </p:txBody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240030" y="2789694"/>
            <a:ext cx="8664000" cy="3029368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 marL="127000" lvl="0" algn="r">
              <a:buClr>
                <a:srgbClr val="000000"/>
              </a:buClr>
              <a:buSzPct val="100000"/>
            </a:pPr>
            <a:r>
              <a:rPr lang="en" sz="3200" dirty="0">
                <a:solidFill>
                  <a:srgbClr val="A6A6A6"/>
                </a:solidFill>
                <a:latin typeface="Ubuntu"/>
                <a:ea typeface="Ubuntu"/>
                <a:cs typeface="Ubuntu"/>
                <a:sym typeface="Ubuntu"/>
              </a:rPr>
              <a:t>...like human languages in some ways!</a:t>
            </a:r>
            <a:r>
              <a:rPr lang="en" sz="4800" dirty="0">
                <a:solidFill>
                  <a:srgbClr val="A6A6A6"/>
                </a:solidFill>
                <a:latin typeface="Ubuntu"/>
                <a:ea typeface="Ubuntu"/>
                <a:cs typeface="Ubuntu"/>
                <a:sym typeface="Ubuntu"/>
              </a:rPr>
              <a:t> </a:t>
            </a:r>
            <a:endParaRPr lang="en" sz="3200" b="0" dirty="0">
              <a:solidFill>
                <a:srgbClr val="A6A6A6"/>
              </a:solidFill>
              <a:sym typeface="Open Sans"/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Shape 344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6800" b="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Exercise</a:t>
            </a:r>
          </a:p>
        </p:txBody>
      </p:sp>
      <p:sp>
        <p:nvSpPr>
          <p:cNvPr id="345" name="Shape 34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Create a variable named </a:t>
            </a:r>
            <a:r>
              <a:rPr lang="en" sz="2400" dirty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favorite_color</a:t>
            </a:r>
            <a:r>
              <a:rPr lang="en" dirty="0"/>
              <a:t> and assign it to your favorite color</a:t>
            </a:r>
          </a:p>
          <a:p>
            <a:pPr marL="457200" lvl="0" indent="-419100" rtl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Create a variable named </a:t>
            </a:r>
            <a:r>
              <a:rPr lang="en" sz="2400" dirty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not_favorite_color</a:t>
            </a:r>
            <a:r>
              <a:rPr lang="en" dirty="0"/>
              <a:t> and assign it to a different color</a:t>
            </a:r>
          </a:p>
          <a:p>
            <a:pPr marL="457200" lvl="0" indent="-419100" rtl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Test if these variables are equal</a:t>
            </a:r>
          </a:p>
          <a:p>
            <a:pPr marL="914400" lvl="1" indent="-38100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>
                <a:latin typeface="Open Sans"/>
                <a:ea typeface="Open Sans"/>
                <a:cs typeface="Open Sans"/>
              </a:rPr>
              <a:t>Is equal to operator is </a:t>
            </a:r>
            <a:r>
              <a:rPr lang="en" dirty="0">
                <a:solidFill>
                  <a:srgbClr val="0E72A4"/>
                </a:solidFill>
                <a:latin typeface="Menlo Regular"/>
                <a:ea typeface="Open Sans"/>
                <a:cs typeface="Menlo Regular"/>
              </a:rPr>
              <a:t>==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9816"/>
            <a:ext cx="9144000" cy="5598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52075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Shape 350"/>
          <p:cNvSpPr txBox="1">
            <a:spLocks noGrp="1"/>
          </p:cNvSpPr>
          <p:nvPr>
            <p:ph type="title"/>
          </p:nvPr>
        </p:nvSpPr>
        <p:spPr>
          <a:xfrm>
            <a:off x="274319" y="274319"/>
            <a:ext cx="8664000" cy="891599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480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Sometimes</a:t>
            </a:r>
            <a:r>
              <a:rPr lang="en" sz="2800" dirty="0">
                <a:latin typeface="Ubuntu"/>
                <a:ea typeface="Ubuntu"/>
                <a:cs typeface="Ubuntu"/>
                <a:sym typeface="Ubuntu"/>
              </a:rPr>
              <a:t> </a:t>
            </a:r>
            <a:r>
              <a:rPr lang="en" sz="480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there</a:t>
            </a:r>
            <a:r>
              <a:rPr lang="en" sz="2800" dirty="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 </a:t>
            </a:r>
            <a:r>
              <a:rPr lang="en" sz="480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is a problem...</a:t>
            </a:r>
          </a:p>
        </p:txBody>
      </p:sp>
      <p:pic>
        <p:nvPicPr>
          <p:cNvPr id="351" name="Shape 3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3363" y="1379666"/>
            <a:ext cx="7705912" cy="4993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Shape 356"/>
          <p:cNvSpPr txBox="1">
            <a:spLocks noGrp="1"/>
          </p:cNvSpPr>
          <p:nvPr>
            <p:ph type="title"/>
          </p:nvPr>
        </p:nvSpPr>
        <p:spPr>
          <a:xfrm>
            <a:off x="274319" y="274319"/>
            <a:ext cx="8664000" cy="891599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540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Casting to appropriate type</a:t>
            </a:r>
          </a:p>
        </p:txBody>
      </p:sp>
      <p:sp>
        <p:nvSpPr>
          <p:cNvPr id="357" name="Shape 357"/>
          <p:cNvSpPr txBox="1">
            <a:spLocks noGrp="1"/>
          </p:cNvSpPr>
          <p:nvPr>
            <p:ph type="body" idx="1"/>
          </p:nvPr>
        </p:nvSpPr>
        <p:spPr>
          <a:xfrm>
            <a:off x="703811" y="1493519"/>
            <a:ext cx="7165572" cy="5006339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 marL="381000" marR="0" lvl="0" indent="-22013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98765"/>
              <a:buFont typeface="Arial"/>
              <a:buChar char="●"/>
            </a:pPr>
            <a:r>
              <a:rPr lang="en-US" sz="2400" dirty="0" smtClean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 </a:t>
            </a:r>
            <a:r>
              <a:rPr lang="en-US" sz="2400" dirty="0" err="1" smtClean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str</a:t>
            </a:r>
            <a:r>
              <a:rPr lang="en-US" sz="2400" dirty="0" smtClean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(</a:t>
            </a:r>
            <a:r>
              <a:rPr lang="en-US" sz="2400" dirty="0" err="1" smtClean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my_variable</a:t>
            </a:r>
            <a:r>
              <a:rPr lang="en-US" sz="2400" dirty="0" smtClean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)</a:t>
            </a:r>
            <a:r>
              <a:rPr lang="en" sz="2666" b="0" dirty="0" smtClean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en" sz="2666" b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(to string)</a:t>
            </a:r>
          </a:p>
          <a:p>
            <a:pPr marL="381000" marR="0" lvl="0" indent="-22013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98765"/>
              <a:buFont typeface="Arial"/>
              <a:buChar char="●"/>
            </a:pPr>
            <a:r>
              <a:rPr lang="en-US" sz="2400" dirty="0" smtClean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 </a:t>
            </a:r>
            <a:r>
              <a:rPr lang="en-US" sz="2400" dirty="0" err="1" smtClean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int</a:t>
            </a:r>
            <a:r>
              <a:rPr lang="en-US" sz="2400" dirty="0" smtClean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(</a:t>
            </a:r>
            <a:r>
              <a:rPr lang="en-US" sz="2400" dirty="0" err="1" smtClean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my_variable</a:t>
            </a:r>
            <a:r>
              <a:rPr lang="en-US" sz="2400" dirty="0" smtClean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)  </a:t>
            </a:r>
            <a:r>
              <a:rPr lang="en" sz="2666" b="0" dirty="0" smtClean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(to </a:t>
            </a:r>
            <a:r>
              <a:rPr lang="en" sz="2666" b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integer)</a:t>
            </a:r>
          </a:p>
          <a:p>
            <a:pPr marL="381000" marR="0" lvl="0" indent="-22013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98765"/>
              <a:buFont typeface="Arial"/>
              <a:buChar char="●"/>
            </a:pPr>
            <a:r>
              <a:rPr lang="en-US" sz="2400" dirty="0" smtClean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 float(</a:t>
            </a:r>
            <a:r>
              <a:rPr lang="en-US" sz="2400" dirty="0" err="1" smtClean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my_variable</a:t>
            </a:r>
            <a:r>
              <a:rPr lang="en-US" sz="2400" dirty="0" smtClean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) </a:t>
            </a:r>
            <a:r>
              <a:rPr lang="en-US" sz="2666" b="0" dirty="0" smtClean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(float)</a:t>
            </a:r>
            <a:endParaRPr lang="en" sz="2666" b="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endParaRPr sz="2666" b="0" dirty="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666" b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Example: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endParaRPr sz="2800" b="0" dirty="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800" b="0" dirty="0">
                <a:solidFill>
                  <a:srgbClr val="000000"/>
                </a:solidFill>
                <a:latin typeface="Menlo Regular"/>
                <a:ea typeface="trebuchet ms"/>
                <a:cs typeface="Menlo Regular"/>
                <a:sym typeface="trebuchet ms"/>
              </a:rPr>
              <a:t> </a:t>
            </a:r>
            <a:r>
              <a:rPr lang="en" sz="2800" b="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&gt; </a:t>
            </a:r>
            <a:r>
              <a:rPr lang="en-US" sz="2800" b="0" dirty="0" smtClean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float(</a:t>
            </a:r>
            <a:r>
              <a:rPr lang="en" sz="2800" dirty="0" smtClean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"3"</a:t>
            </a:r>
            <a:r>
              <a:rPr lang="en-US" sz="2800" dirty="0" smtClean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)</a:t>
            </a:r>
            <a:endParaRPr lang="en" sz="2800" dirty="0">
              <a:solidFill>
                <a:srgbClr val="0E72A4"/>
              </a:solidFill>
              <a:latin typeface="Menlo Regular"/>
              <a:cs typeface="Menlo Regular"/>
              <a:sym typeface="courier new"/>
            </a:endParaRP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800" b="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 =&gt; 3.0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666" b="0" dirty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 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endParaRPr sz="2666" b="0" dirty="0">
              <a:solidFill>
                <a:srgbClr val="000000"/>
              </a:solidFill>
              <a:sym typeface="Arial"/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Shape 362"/>
          <p:cNvSpPr txBox="1">
            <a:spLocks noGrp="1"/>
          </p:cNvSpPr>
          <p:nvPr>
            <p:ph type="title"/>
          </p:nvPr>
        </p:nvSpPr>
        <p:spPr>
          <a:xfrm>
            <a:off x="280169" y="280417"/>
            <a:ext cx="8664952" cy="1034077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r>
              <a:rPr lang="en" sz="6800" dirty="0" smtClean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Operators</a:t>
            </a:r>
            <a:r>
              <a:rPr lang="en-US" sz="6800" dirty="0" smtClean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: </a:t>
            </a:r>
            <a:r>
              <a:rPr lang="en-US" sz="2666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Ubuntu"/>
                <a:ea typeface="Ubuntu"/>
                <a:cs typeface="Ubuntu"/>
                <a:sym typeface="Ubuntu"/>
              </a:rPr>
              <a:t>do </a:t>
            </a:r>
            <a:r>
              <a:rPr lang="en" sz="2666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Ubuntu"/>
                <a:ea typeface="Ubuntu"/>
                <a:cs typeface="Ubuntu"/>
                <a:sym typeface="Ubuntu"/>
              </a:rPr>
              <a:t>stuff </a:t>
            </a:r>
            <a:r>
              <a:rPr lang="en" sz="2666" dirty="0">
                <a:solidFill>
                  <a:schemeClr val="tx1">
                    <a:lumMod val="75000"/>
                    <a:lumOff val="25000"/>
                  </a:schemeClr>
                </a:solidFill>
                <a:latin typeface="Ubuntu"/>
                <a:ea typeface="Ubuntu"/>
                <a:cs typeface="Ubuntu"/>
                <a:sym typeface="Ubuntu"/>
              </a:rPr>
              <a:t>with objects</a:t>
            </a:r>
          </a:p>
        </p:txBody>
      </p:sp>
      <p:sp>
        <p:nvSpPr>
          <p:cNvPr id="363" name="Shape 363"/>
          <p:cNvSpPr txBox="1">
            <a:spLocks noGrp="1"/>
          </p:cNvSpPr>
          <p:nvPr>
            <p:ph type="body" idx="1"/>
          </p:nvPr>
        </p:nvSpPr>
        <p:spPr>
          <a:xfrm>
            <a:off x="274319" y="1280137"/>
            <a:ext cx="8668552" cy="5327909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133" dirty="0">
                <a:solidFill>
                  <a:srgbClr val="000000"/>
                </a:solidFill>
                <a:sym typeface="Arial"/>
              </a:rPr>
              <a:t> 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133" dirty="0" smtClean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&gt;&gt;&gt; </a:t>
            </a:r>
            <a:r>
              <a:rPr lang="en" sz="2133" b="1" dirty="0">
                <a:solidFill>
                  <a:srgbClr val="0E72A4"/>
                </a:solidFill>
                <a:latin typeface="Menlo Regular"/>
                <a:ea typeface="Menlo Regular"/>
                <a:cs typeface="Menlo Regular"/>
                <a:sym typeface="courier new"/>
              </a:rPr>
              <a:t>my_variable + 2</a:t>
            </a:r>
            <a:r>
              <a:rPr lang="en" sz="2133" dirty="0">
                <a:solidFill>
                  <a:srgbClr val="0E72A4"/>
                </a:solidFill>
                <a:latin typeface="Menlo Regular"/>
                <a:ea typeface="Menlo Regular"/>
                <a:cs typeface="Menlo Regular"/>
                <a:sym typeface="courier new"/>
              </a:rPr>
              <a:t> 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133" dirty="0" smtClean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 7</a:t>
            </a:r>
            <a:endParaRPr lang="en" sz="2133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133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 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133" dirty="0" smtClean="0">
                <a:latin typeface="Menlo Regular"/>
                <a:ea typeface="Menlo Regular"/>
                <a:cs typeface="Menlo Regular"/>
                <a:sym typeface="courier new"/>
              </a:rPr>
              <a:t>&gt;&gt;&gt;</a:t>
            </a:r>
            <a:r>
              <a:rPr lang="en" sz="2133" dirty="0" smtClean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 </a:t>
            </a:r>
            <a:r>
              <a:rPr lang="en" sz="2133" b="1" dirty="0">
                <a:solidFill>
                  <a:srgbClr val="0B5394"/>
                </a:solidFill>
                <a:latin typeface="Menlo Regular"/>
                <a:ea typeface="Menlo Regular"/>
                <a:cs typeface="Menlo Regular"/>
                <a:sym typeface="courier new"/>
              </a:rPr>
              <a:t>my_variable * 3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133" dirty="0" smtClean="0">
                <a:latin typeface="Menlo Regular"/>
                <a:ea typeface="Menlo Regular"/>
                <a:cs typeface="Menlo Regular"/>
                <a:sym typeface="courier new"/>
              </a:rPr>
              <a:t> </a:t>
            </a:r>
            <a:r>
              <a:rPr lang="en" sz="2133" dirty="0" smtClean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15</a:t>
            </a:r>
            <a:endParaRPr lang="en" sz="2133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133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 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133" dirty="0" smtClean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&gt;&gt;&gt; </a:t>
            </a:r>
            <a:r>
              <a:rPr lang="en" sz="2133" b="1" dirty="0">
                <a:solidFill>
                  <a:srgbClr val="0E72A4"/>
                </a:solidFill>
                <a:latin typeface="Menlo Regular"/>
                <a:ea typeface="Menlo Regular"/>
                <a:cs typeface="Menlo Regular"/>
                <a:sym typeface="courier new"/>
              </a:rPr>
              <a:t>my_other_variable + " there!"</a:t>
            </a:r>
            <a:r>
              <a:rPr lang="en" sz="2133" dirty="0">
                <a:solidFill>
                  <a:srgbClr val="0E72A4"/>
                </a:solidFill>
                <a:latin typeface="Menlo Regular"/>
                <a:ea typeface="Menlo Regular"/>
                <a:cs typeface="Menlo Regular"/>
                <a:sym typeface="courier new"/>
              </a:rPr>
              <a:t/>
            </a:r>
            <a:br>
              <a:rPr lang="en" sz="2133" dirty="0">
                <a:solidFill>
                  <a:srgbClr val="0E72A4"/>
                </a:solidFill>
                <a:latin typeface="Menlo Regular"/>
                <a:ea typeface="Menlo Regular"/>
                <a:cs typeface="Menlo Regular"/>
                <a:sym typeface="courier new"/>
              </a:rPr>
            </a:br>
            <a:r>
              <a:rPr lang="en" sz="2133" dirty="0" smtClean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 </a:t>
            </a:r>
            <a:r>
              <a:rPr lang="en" sz="2133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"hi there!"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133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 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133" dirty="0" smtClean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&gt;&gt;&gt; </a:t>
            </a:r>
            <a:r>
              <a:rPr lang="en" sz="2133" b="1" dirty="0">
                <a:solidFill>
                  <a:srgbClr val="0B5394"/>
                </a:solidFill>
                <a:latin typeface="Menlo Regular"/>
                <a:ea typeface="Menlo Regular"/>
                <a:cs typeface="Menlo Regular"/>
                <a:sym typeface="courier new"/>
              </a:rPr>
              <a:t>fruits = fruits + ["lychee"]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133" dirty="0" smtClean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 </a:t>
            </a:r>
            <a:r>
              <a:rPr lang="en" sz="2133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["kiwi", "strawberry", "plum", "lychee"]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133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 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133" dirty="0" smtClean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&gt;&gt;&gt; </a:t>
            </a:r>
            <a:r>
              <a:rPr lang="en" sz="2133" b="1" dirty="0" smtClean="0">
                <a:solidFill>
                  <a:srgbClr val="0B5394"/>
                </a:solidFill>
                <a:latin typeface="Menlo Regular"/>
                <a:ea typeface="Menlo Regular"/>
                <a:cs typeface="Menlo Regular"/>
                <a:sym typeface="courier new"/>
              </a:rPr>
              <a:t>fruits.remove("lychee</a:t>
            </a:r>
            <a:r>
              <a:rPr lang="en-US" sz="2133" b="1" dirty="0" smtClean="0">
                <a:solidFill>
                  <a:srgbClr val="0B5394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r>
              <a:rPr lang="en" sz="2133" b="1" dirty="0" smtClean="0">
                <a:solidFill>
                  <a:srgbClr val="0B5394"/>
                </a:solidFill>
                <a:latin typeface="Menlo Regular"/>
                <a:ea typeface="Menlo Regular"/>
                <a:cs typeface="Menlo Regular"/>
                <a:sym typeface="courier new"/>
              </a:rPr>
              <a:t>)</a:t>
            </a:r>
            <a:endParaRPr lang="en" sz="2133" b="1" dirty="0">
              <a:solidFill>
                <a:srgbClr val="0B5394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133" dirty="0">
                <a:latin typeface="Menlo Regular"/>
                <a:ea typeface="Menlo Regular"/>
                <a:cs typeface="Menlo Regular"/>
                <a:sym typeface="courier new"/>
              </a:rPr>
              <a:t> </a:t>
            </a:r>
            <a:r>
              <a:rPr lang="en" sz="2133" dirty="0" smtClean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["</a:t>
            </a:r>
            <a:r>
              <a:rPr lang="en" sz="2133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kiwi", "strawberry", "plum"]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endParaRPr sz="2133" dirty="0">
              <a:solidFill>
                <a:srgbClr val="000000"/>
              </a:solidFill>
              <a:sym typeface="Arial"/>
            </a:endParaRP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endParaRPr sz="2133" dirty="0">
              <a:solidFill>
                <a:srgbClr val="000000"/>
              </a:solidFill>
              <a:sym typeface="Arial"/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Shape 368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6800" b="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Exercises</a:t>
            </a:r>
          </a:p>
        </p:txBody>
      </p:sp>
      <p:sp>
        <p:nvSpPr>
          <p:cNvPr id="369" name="Shape 369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Create </a:t>
            </a:r>
            <a:r>
              <a:rPr lang="en" dirty="0" smtClean="0"/>
              <a:t>a </a:t>
            </a:r>
            <a:r>
              <a:rPr lang="en" dirty="0" smtClean="0">
                <a:solidFill>
                  <a:schemeClr val="bg2"/>
                </a:solidFill>
              </a:rPr>
              <a:t>list </a:t>
            </a:r>
            <a:r>
              <a:rPr lang="en" dirty="0" smtClean="0"/>
              <a:t>named </a:t>
            </a:r>
            <a:r>
              <a:rPr lang="en" sz="2400" dirty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vegetables</a:t>
            </a:r>
            <a:r>
              <a:rPr lang="en" dirty="0"/>
              <a:t> that contain three vegetables you like and one vegetable you don't</a:t>
            </a:r>
          </a:p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Using the </a:t>
            </a:r>
            <a:r>
              <a:rPr lang="en" sz="2400" dirty="0" smtClean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vegetables</a:t>
            </a:r>
            <a:r>
              <a:rPr lang="en" dirty="0" smtClean="0"/>
              <a:t> list, </a:t>
            </a:r>
            <a:r>
              <a:rPr lang="en" dirty="0"/>
              <a:t>create </a:t>
            </a:r>
            <a:r>
              <a:rPr lang="en" dirty="0" smtClean="0"/>
              <a:t>a list named </a:t>
            </a:r>
            <a:r>
              <a:rPr lang="en" sz="2400" dirty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my_vegetables</a:t>
            </a:r>
            <a:r>
              <a:rPr lang="en" dirty="0"/>
              <a:t> that contains only the vegetables you like</a:t>
            </a:r>
          </a:p>
          <a:p>
            <a:pPr marL="457200" lvl="0" indent="-4191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b="1" dirty="0"/>
              <a:t>Extra</a:t>
            </a:r>
            <a:r>
              <a:rPr lang="en" dirty="0"/>
              <a:t>: can you use the first two </a:t>
            </a:r>
            <a:r>
              <a:rPr lang="en" dirty="0" smtClean="0"/>
              <a:t>lists to </a:t>
            </a:r>
            <a:r>
              <a:rPr lang="en" dirty="0"/>
              <a:t>create a new </a:t>
            </a:r>
            <a:r>
              <a:rPr lang="en-US" dirty="0" smtClean="0"/>
              <a:t>list </a:t>
            </a:r>
            <a:r>
              <a:rPr lang="en" dirty="0" smtClean="0"/>
              <a:t>named </a:t>
            </a:r>
            <a:r>
              <a:rPr lang="en" sz="2400" dirty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your_vegetables</a:t>
            </a:r>
            <a:r>
              <a:rPr lang="en" dirty="0"/>
              <a:t> that only contains the vegetables you don't like?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800" y="177800"/>
            <a:ext cx="6502400" cy="65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967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000" dirty="0" smtClean="0">
                <a:solidFill>
                  <a:srgbClr val="FF0000"/>
                </a:solidFill>
                <a:latin typeface="Yanone Kaffeesatz Bold"/>
                <a:cs typeface="Yanone Kaffeesatz Bold"/>
              </a:rPr>
              <a:t>Spacing and Legibility</a:t>
            </a:r>
            <a:endParaRPr lang="en-US" sz="5000" dirty="0">
              <a:solidFill>
                <a:srgbClr val="FF0000"/>
              </a:solidFill>
              <a:latin typeface="Yanone Kaffeesatz Bold"/>
              <a:cs typeface="Yanone Kaffeesatz Bold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vegetables = ['here', 'are', 'my', 'vegetables'</a:t>
            </a:r>
            <a:r>
              <a:rPr lang="en-US" dirty="0" smtClean="0"/>
              <a:t>]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US" dirty="0" smtClean="0"/>
              <a:t>Vs.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US" dirty="0" smtClean="0"/>
              <a:t>vegetables=[</a:t>
            </a:r>
            <a:r>
              <a:rPr lang="en-US" dirty="0"/>
              <a:t>'</a:t>
            </a:r>
            <a:r>
              <a:rPr lang="en-US" dirty="0" smtClean="0"/>
              <a:t>here’,       '</a:t>
            </a:r>
            <a:r>
              <a:rPr lang="en-US" dirty="0" err="1" smtClean="0"/>
              <a:t>are’,'</a:t>
            </a:r>
            <a:r>
              <a:rPr lang="en-US" dirty="0" err="1"/>
              <a:t>my</a:t>
            </a:r>
            <a:r>
              <a:rPr lang="en-US" dirty="0"/>
              <a:t>', </a:t>
            </a:r>
            <a:r>
              <a:rPr lang="en-US" dirty="0" smtClean="0"/>
              <a:t>'</a:t>
            </a:r>
            <a:r>
              <a:rPr lang="en-US" dirty="0"/>
              <a:t>vegetables'</a:t>
            </a:r>
            <a:r>
              <a:rPr lang="en-US" dirty="0" smtClean="0"/>
              <a:t>]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US" dirty="0" smtClean="0"/>
              <a:t>Keep things regular and neat.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052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Shape 374"/>
          <p:cNvSpPr txBox="1">
            <a:spLocks noGrp="1"/>
          </p:cNvSpPr>
          <p:nvPr>
            <p:ph type="title"/>
          </p:nvPr>
        </p:nvSpPr>
        <p:spPr>
          <a:xfrm>
            <a:off x="274319" y="274319"/>
            <a:ext cx="8663939" cy="891539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680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More</a:t>
            </a:r>
            <a:r>
              <a:rPr lang="en" dirty="0">
                <a:latin typeface="Ubuntu"/>
                <a:ea typeface="Ubuntu"/>
                <a:cs typeface="Ubuntu"/>
                <a:sym typeface="Ubuntu"/>
              </a:rPr>
              <a:t> </a:t>
            </a:r>
            <a:r>
              <a:rPr lang="en" sz="680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Operators</a:t>
            </a:r>
          </a:p>
        </p:txBody>
      </p:sp>
      <p:sp>
        <p:nvSpPr>
          <p:cNvPr id="375" name="Shape 375"/>
          <p:cNvSpPr txBox="1">
            <a:spLocks noGrp="1"/>
          </p:cNvSpPr>
          <p:nvPr>
            <p:ph type="body" idx="1"/>
          </p:nvPr>
        </p:nvSpPr>
        <p:spPr>
          <a:xfrm>
            <a:off x="271935" y="1383507"/>
            <a:ext cx="8538074" cy="6543534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666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 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400" dirty="0">
                <a:solidFill>
                  <a:srgbClr val="0E72A4"/>
                </a:solidFill>
                <a:latin typeface="Menlo Regular"/>
                <a:cs typeface="Menlo Regular"/>
                <a:sym typeface="Open Sans"/>
              </a:rPr>
              <a:t>+, -, /, *</a:t>
            </a:r>
            <a:r>
              <a:rPr lang="en" sz="2200" b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   </a:t>
            </a:r>
            <a:r>
              <a:rPr lang="en" sz="2200" b="0" dirty="0" smtClean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	math </a:t>
            </a:r>
            <a:r>
              <a:rPr lang="en" sz="2200" b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operators</a:t>
            </a:r>
            <a:r>
              <a:rPr lang="en" sz="2200" b="1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2200" b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(</a:t>
            </a:r>
            <a:r>
              <a:rPr lang="en" sz="2400" dirty="0">
                <a:solidFill>
                  <a:srgbClr val="0E72A4"/>
                </a:solidFill>
                <a:latin typeface="Menlo Regular"/>
                <a:cs typeface="Menlo Regular"/>
                <a:sym typeface="Open Sans"/>
              </a:rPr>
              <a:t>+</a:t>
            </a:r>
            <a:r>
              <a:rPr lang="en" sz="2200" b="1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2200" b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also means concatenation)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2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400" dirty="0">
                <a:solidFill>
                  <a:srgbClr val="0E72A4"/>
                </a:solidFill>
                <a:latin typeface="Menlo Regular"/>
                <a:cs typeface="Menlo Regular"/>
                <a:sym typeface="Open Sans"/>
              </a:rPr>
              <a:t>=</a:t>
            </a:r>
            <a:r>
              <a:rPr lang="en" sz="2200" b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                   </a:t>
            </a:r>
            <a:r>
              <a:rPr lang="en-US" sz="2200" b="0" dirty="0" smtClean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	</a:t>
            </a:r>
            <a:r>
              <a:rPr lang="en" sz="2200" b="0" dirty="0" smtClean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assign </a:t>
            </a:r>
            <a:r>
              <a:rPr lang="en" sz="2200" b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 value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2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400" dirty="0">
                <a:solidFill>
                  <a:srgbClr val="0E72A4"/>
                </a:solidFill>
                <a:latin typeface="Menlo Regular"/>
                <a:cs typeface="Menlo Regular"/>
                <a:sym typeface="Open Sans"/>
              </a:rPr>
              <a:t>+=</a:t>
            </a:r>
            <a:r>
              <a:rPr lang="en" sz="2200" b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                 </a:t>
            </a:r>
            <a:r>
              <a:rPr lang="en-US" sz="2200" b="0" dirty="0" smtClean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	</a:t>
            </a:r>
            <a:r>
              <a:rPr lang="en" sz="2200" b="0" dirty="0" smtClean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addition</a:t>
            </a:r>
            <a:r>
              <a:rPr lang="en" sz="2200" b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, then </a:t>
            </a:r>
            <a:r>
              <a:rPr lang="en" sz="2200" b="0" dirty="0" smtClean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assignment (</a:t>
            </a:r>
            <a:r>
              <a:rPr lang="en" sz="2200" b="0" dirty="0" smtClean="0">
                <a:solidFill>
                  <a:srgbClr val="0E72A4"/>
                </a:solidFill>
                <a:latin typeface="Open Sans"/>
                <a:ea typeface="Open Sans"/>
                <a:cs typeface="Open Sans"/>
                <a:sym typeface="Open Sans"/>
              </a:rPr>
              <a:t>x += y </a:t>
            </a:r>
            <a:r>
              <a:rPr lang="en" sz="2200" b="0" dirty="0" smtClean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vs. </a:t>
            </a:r>
            <a:r>
              <a:rPr lang="en" sz="2200" b="0" dirty="0" smtClean="0">
                <a:solidFill>
                  <a:srgbClr val="0E72A4"/>
                </a:solidFill>
                <a:latin typeface="Open Sans"/>
                <a:ea typeface="Open Sans"/>
                <a:cs typeface="Open Sans"/>
                <a:sym typeface="Open Sans"/>
              </a:rPr>
              <a:t>x = x + y)</a:t>
            </a:r>
            <a:endParaRPr lang="en" sz="2200" b="0" dirty="0">
              <a:solidFill>
                <a:srgbClr val="0E72A4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2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400" dirty="0" smtClean="0">
                <a:solidFill>
                  <a:srgbClr val="0E72A4"/>
                </a:solidFill>
                <a:latin typeface="Menlo Regular"/>
                <a:cs typeface="Menlo Regular"/>
                <a:sym typeface="Open Sans"/>
              </a:rPr>
              <a:t>**</a:t>
            </a:r>
            <a:r>
              <a:rPr lang="en" sz="2200" dirty="0">
                <a:cs typeface="Menlo Regular"/>
                <a:sym typeface="Open Sans"/>
              </a:rPr>
              <a:t>	</a:t>
            </a:r>
            <a:r>
              <a:rPr lang="en" sz="2200" dirty="0" smtClean="0">
                <a:cs typeface="Menlo Regular"/>
                <a:sym typeface="Open Sans"/>
              </a:rPr>
              <a:t>	exponent</a:t>
            </a:r>
            <a:endParaRPr lang="en" sz="2200" b="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2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400" dirty="0">
                <a:solidFill>
                  <a:srgbClr val="0E72A4"/>
                </a:solidFill>
                <a:latin typeface="Menlo Regular"/>
                <a:cs typeface="Menlo Regular"/>
                <a:sym typeface="Open Sans"/>
              </a:rPr>
              <a:t>==</a:t>
            </a:r>
            <a:r>
              <a:rPr lang="en" sz="2200" b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                  </a:t>
            </a:r>
            <a:r>
              <a:rPr lang="en" sz="2200" b="0" dirty="0" smtClean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equal</a:t>
            </a:r>
            <a:r>
              <a:rPr lang="en" sz="2200" b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2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400" dirty="0">
                <a:solidFill>
                  <a:srgbClr val="0E72A4"/>
                </a:solidFill>
                <a:latin typeface="Menlo Regular"/>
                <a:cs typeface="Menlo Regular"/>
                <a:sym typeface="Open Sans"/>
              </a:rPr>
              <a:t>!=</a:t>
            </a:r>
            <a:r>
              <a:rPr lang="en" sz="2200" b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                   not equal 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endParaRPr lang="en-US" sz="2666" b="1" dirty="0" smtClean="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r>
              <a:rPr lang="en-US" sz="2000" b="1" dirty="0" smtClean="0">
                <a:latin typeface="trebuchet ms"/>
                <a:ea typeface="trebuchet ms"/>
                <a:cs typeface="trebuchet ms"/>
                <a:sym typeface="trebuchet ms"/>
              </a:rPr>
              <a:t>For more operators: </a:t>
            </a:r>
            <a:r>
              <a:rPr lang="en-US" sz="2000" b="1" dirty="0">
                <a:latin typeface="trebuchet ms"/>
                <a:ea typeface="trebuchet ms"/>
                <a:cs typeface="trebuchet ms"/>
                <a:sym typeface="trebuchet ms"/>
                <a:hlinkClick r:id="rId3"/>
              </a:rPr>
              <a:t>https://</a:t>
            </a:r>
            <a:r>
              <a:rPr lang="en-US" sz="2000" b="1" dirty="0" smtClean="0">
                <a:latin typeface="trebuchet ms"/>
                <a:ea typeface="trebuchet ms"/>
                <a:cs typeface="trebuchet ms"/>
                <a:sym typeface="trebuchet ms"/>
                <a:hlinkClick r:id="rId3"/>
              </a:rPr>
              <a:t>www.tutorialspoint.com/python/python_basic_operators.htm</a:t>
            </a:r>
            <a:endParaRPr lang="en-US" sz="2000" b="1" dirty="0" smtClean="0">
              <a:latin typeface="trebuchet ms"/>
              <a:ea typeface="trebuchet ms"/>
              <a:cs typeface="trebuchet ms"/>
              <a:sym typeface="trebuchet ms"/>
            </a:endParaRPr>
          </a:p>
          <a:p>
            <a:endParaRPr sz="2666" b="1" dirty="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endParaRPr sz="2666" b="1" dirty="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endParaRPr sz="2666" b="1" dirty="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endParaRPr sz="2666" dirty="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Shape 380"/>
          <p:cNvSpPr txBox="1">
            <a:spLocks noGrp="1"/>
          </p:cNvSpPr>
          <p:nvPr>
            <p:ph type="title"/>
          </p:nvPr>
        </p:nvSpPr>
        <p:spPr>
          <a:xfrm>
            <a:off x="274319" y="274319"/>
            <a:ext cx="8663939" cy="891539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540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Printing things to the screen</a:t>
            </a:r>
          </a:p>
        </p:txBody>
      </p:sp>
      <p:sp>
        <p:nvSpPr>
          <p:cNvPr id="381" name="Shape 381"/>
          <p:cNvSpPr txBox="1">
            <a:spLocks noGrp="1"/>
          </p:cNvSpPr>
          <p:nvPr>
            <p:ph type="body" idx="1"/>
          </p:nvPr>
        </p:nvSpPr>
        <p:spPr>
          <a:xfrm>
            <a:off x="274319" y="1645919"/>
            <a:ext cx="8663939" cy="5006339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400" dirty="0" smtClean="0">
                <a:solidFill>
                  <a:schemeClr val="tx1"/>
                </a:solidFill>
                <a:latin typeface="Menlo Regular"/>
                <a:ea typeface="Courier New"/>
                <a:cs typeface="Menlo Regular"/>
                <a:sym typeface="Courier New"/>
              </a:rPr>
              <a:t>&gt;&gt;&gt;</a:t>
            </a:r>
            <a:r>
              <a:rPr lang="en" sz="2400" dirty="0" smtClean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 </a:t>
            </a:r>
            <a:r>
              <a:rPr lang="en" sz="2400" dirty="0" smtClean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print</a:t>
            </a:r>
            <a:r>
              <a:rPr lang="en" sz="2400" dirty="0" smtClean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("Doctor Who</a:t>
            </a:r>
            <a:r>
              <a:rPr lang="en-US" sz="2400" dirty="0" smtClean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"</a:t>
            </a:r>
            <a:r>
              <a:rPr lang="en" sz="2400" dirty="0" smtClean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)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endParaRPr sz="2400" dirty="0" smtClean="0">
              <a:solidFill>
                <a:srgbClr val="0E72A4"/>
              </a:solidFill>
              <a:latin typeface="Menlo Regular"/>
              <a:ea typeface="Courier New"/>
              <a:cs typeface="Menlo Regular"/>
              <a:sym typeface="Courier New"/>
            </a:endParaRP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400" dirty="0" smtClean="0">
                <a:latin typeface="Menlo Regular"/>
                <a:ea typeface="Courier New"/>
                <a:cs typeface="Menlo Regular"/>
                <a:sym typeface="Courier New"/>
              </a:rPr>
              <a:t>&gt;&gt;&gt; </a:t>
            </a:r>
            <a:r>
              <a:rPr lang="en" sz="2400" dirty="0" smtClean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doctors </a:t>
            </a:r>
            <a:r>
              <a:rPr lang="en" sz="2400" dirty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= [</a:t>
            </a:r>
            <a:r>
              <a:rPr lang="en" sz="2400" dirty="0" smtClean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'Matt Smith'</a:t>
            </a:r>
            <a:r>
              <a:rPr lang="en" sz="2400" dirty="0" smtClean="0">
                <a:latin typeface="Menlo Regular"/>
                <a:ea typeface="Courier New"/>
                <a:cs typeface="Menlo Regular"/>
                <a:sym typeface="Courier New"/>
              </a:rPr>
              <a:t>,</a:t>
            </a:r>
            <a:r>
              <a:rPr lang="en" sz="2400" dirty="0" smtClean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 </a:t>
            </a:r>
            <a:r>
              <a:rPr lang="en" sz="2400" dirty="0" smtClean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'David Tennent'</a:t>
            </a:r>
            <a:r>
              <a:rPr lang="en" sz="2400" dirty="0" smtClean="0">
                <a:latin typeface="Menlo Regular"/>
                <a:ea typeface="Courier New"/>
                <a:cs typeface="Menlo Regular"/>
                <a:sym typeface="Courier New"/>
              </a:rPr>
              <a:t>]</a:t>
            </a:r>
            <a:r>
              <a:rPr lang="en" sz="2400" dirty="0" smtClean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 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 smtClean="0">
                <a:latin typeface="Menlo Regular"/>
                <a:ea typeface="Courier New"/>
                <a:cs typeface="Menlo Regular"/>
                <a:sym typeface="Courier New"/>
              </a:rPr>
              <a:t>&gt;&gt;&gt; </a:t>
            </a:r>
            <a:r>
              <a:rPr lang="en-US" sz="2400" dirty="0" smtClean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p</a:t>
            </a:r>
            <a:r>
              <a:rPr lang="en" sz="2400" dirty="0" smtClean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rint(doctors[0])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endParaRPr lang="en" sz="2400" dirty="0" smtClean="0">
              <a:solidFill>
                <a:schemeClr val="tx1"/>
              </a:solidFill>
              <a:latin typeface="Menlo Regular"/>
              <a:ea typeface="Courier New"/>
              <a:cs typeface="Menlo Regular"/>
              <a:sym typeface="Courier New"/>
            </a:endParaRP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400" dirty="0" smtClean="0">
                <a:solidFill>
                  <a:schemeClr val="tx1"/>
                </a:solidFill>
                <a:latin typeface="Menlo Regular"/>
                <a:ea typeface="Courier New"/>
                <a:cs typeface="Menlo Regular"/>
                <a:sym typeface="Courier New"/>
              </a:rPr>
              <a:t>&gt;&gt;&gt; best_episode = </a:t>
            </a:r>
            <a:r>
              <a:rPr lang="en" sz="2400" dirty="0" smtClean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'Blink'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400" dirty="0" smtClean="0">
                <a:solidFill>
                  <a:schemeClr val="tx1"/>
                </a:solidFill>
                <a:latin typeface="Menlo Regular"/>
                <a:ea typeface="Courier New"/>
                <a:cs typeface="Menlo Regular"/>
                <a:sym typeface="Courier New"/>
              </a:rPr>
              <a:t>&gt;&gt;&gt;</a:t>
            </a:r>
            <a:r>
              <a:rPr lang="en" sz="2400" dirty="0" smtClean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 print(</a:t>
            </a:r>
            <a:r>
              <a:rPr lang="en" sz="2400" dirty="0" smtClean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"My favorite episode is " </a:t>
            </a:r>
            <a:r>
              <a:rPr lang="en" sz="2400" dirty="0" smtClean="0">
                <a:latin typeface="Menlo Regular"/>
                <a:ea typeface="Courier New"/>
                <a:cs typeface="Menlo Regular"/>
                <a:sym typeface="Courier New"/>
              </a:rPr>
              <a:t>+ best_episode)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endParaRPr lang="en" sz="2400" dirty="0" smtClean="0">
              <a:latin typeface="Menlo Regular"/>
              <a:ea typeface="Courier New"/>
              <a:cs typeface="Menlo Regular"/>
              <a:sym typeface="Courier New"/>
            </a:endParaRP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400" dirty="0" smtClean="0">
                <a:solidFill>
                  <a:schemeClr val="tx1"/>
                </a:solidFill>
                <a:latin typeface="Menlo Regular"/>
                <a:ea typeface="Courier New"/>
                <a:cs typeface="Menlo Regular"/>
                <a:sym typeface="Courier New"/>
              </a:rPr>
              <a:t>&gt;&gt;&gt;</a:t>
            </a:r>
            <a:r>
              <a:rPr lang="en" sz="2400" dirty="0" smtClean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 print(</a:t>
            </a:r>
            <a:r>
              <a:rPr lang="en" sz="2400" dirty="0" smtClean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"My favorite Doctor is " </a:t>
            </a:r>
            <a:r>
              <a:rPr lang="en" sz="2400" dirty="0" smtClean="0">
                <a:latin typeface="Menlo Regular"/>
                <a:ea typeface="Courier New"/>
                <a:cs typeface="Menlo Regular"/>
                <a:sym typeface="Courier New"/>
              </a:rPr>
              <a:t>+ doctors[</a:t>
            </a:r>
            <a:r>
              <a:rPr lang="en" sz="2400" dirty="0" smtClean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1</a:t>
            </a:r>
            <a:r>
              <a:rPr lang="en" sz="2400" dirty="0" smtClean="0">
                <a:latin typeface="Menlo Regular"/>
                <a:ea typeface="Courier New"/>
                <a:cs typeface="Menlo Regular"/>
                <a:sym typeface="Courier New"/>
              </a:rPr>
              <a:t>])</a:t>
            </a:r>
            <a:endParaRPr lang="en" sz="2400" dirty="0">
              <a:latin typeface="Menlo Regular"/>
              <a:ea typeface="Courier New"/>
              <a:cs typeface="Menlo Regular"/>
              <a:sym typeface="Courier New"/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240030" y="994107"/>
            <a:ext cx="8664000" cy="5006399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 marL="381000" marR="0" lvl="0" indent="-254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" sz="32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Syntax (form)</a:t>
            </a:r>
          </a:p>
          <a:p>
            <a:pPr marL="381000" marR="0" lvl="0" indent="-254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" sz="32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Semantics (meaning)</a:t>
            </a:r>
          </a:p>
          <a:p>
            <a:pPr marL="762000" marR="0" lvl="1" indent="-254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ourier New"/>
              <a:buChar char="o"/>
            </a:pPr>
            <a:r>
              <a:rPr lang="en" sz="32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signs</a:t>
            </a:r>
            <a:r>
              <a:rPr lang="en" sz="3200" b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/words (variables, symbols, numbers, strings)</a:t>
            </a:r>
          </a:p>
          <a:p>
            <a:pPr marL="762000" marR="0" lvl="1" indent="-254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ourier New"/>
              <a:buChar char="o"/>
            </a:pPr>
            <a:r>
              <a:rPr lang="en" sz="32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expressions</a:t>
            </a:r>
          </a:p>
          <a:p>
            <a:pPr marL="762000" marR="0" lvl="1" indent="-254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ourier New"/>
              <a:buChar char="o"/>
            </a:pPr>
            <a:r>
              <a:rPr lang="en" sz="3200" b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"flow" (decisions, conditions, loops, </a:t>
            </a:r>
            <a:r>
              <a:rPr lang="en" sz="32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narrative</a:t>
            </a:r>
            <a:r>
              <a:rPr lang="en" sz="3200" b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)</a:t>
            </a:r>
          </a:p>
          <a:p>
            <a:pPr marL="762000" marR="0" lvl="1" indent="-254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ourier New"/>
              <a:buChar char="o"/>
            </a:pPr>
            <a:r>
              <a:rPr lang="en" sz="3200" b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complex entities (methods, structures, &amp; objects)</a:t>
            </a:r>
          </a:p>
        </p:txBody>
      </p:sp>
    </p:spTree>
    <p:extLst>
      <p:ext uri="{BB962C8B-B14F-4D97-AF65-F5344CB8AC3E}">
        <p14:creationId xmlns:p14="http://schemas.microsoft.com/office/powerpoint/2010/main" val="1749344034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Shape 386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6800" b="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</a:rPr>
              <a:t>Code </a:t>
            </a:r>
            <a:r>
              <a:rPr lang="en-US" sz="6800" b="0" dirty="0" smtClean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</a:rPr>
              <a:t>Exercise </a:t>
            </a:r>
            <a:r>
              <a:rPr lang="en" sz="6800" b="0" dirty="0" smtClean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</a:rPr>
              <a:t>1</a:t>
            </a:r>
            <a:endParaRPr lang="en" sz="6800" b="0" dirty="0">
              <a:solidFill>
                <a:srgbClr val="FF0000"/>
              </a:solidFill>
              <a:latin typeface="Yanone Kaffeesatz Bold"/>
              <a:ea typeface="Ubuntu"/>
              <a:cs typeface="Yanone Kaffeesatz Bold"/>
            </a:endParaRPr>
          </a:p>
        </p:txBody>
      </p:sp>
      <p:sp>
        <p:nvSpPr>
          <p:cNvPr id="387" name="Shape 38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00"/>
                </a:solidFill>
              </a:rPr>
              <a:t>Store your street address, city, state, and zip code in variables (or even better, a </a:t>
            </a:r>
            <a:r>
              <a:rPr lang="en" sz="2400" dirty="0" smtClean="0">
                <a:solidFill>
                  <a:srgbClr val="000000"/>
                </a:solidFill>
              </a:rPr>
              <a:t>dictionary!), </a:t>
            </a:r>
            <a:r>
              <a:rPr lang="en" sz="2400" dirty="0">
                <a:solidFill>
                  <a:srgbClr val="000000"/>
                </a:solidFill>
              </a:rPr>
              <a:t>then print them in the usual format:</a:t>
            </a:r>
          </a:p>
          <a:p>
            <a:pPr lvl="0" rtl="0">
              <a:spcBef>
                <a:spcPts val="0"/>
              </a:spcBef>
              <a:buNone/>
            </a:pPr>
            <a:endParaRPr sz="2400" dirty="0">
              <a:solidFill>
                <a:schemeClr val="bg2">
                  <a:lumMod val="50000"/>
                </a:schemeClr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400" dirty="0" smtClean="0">
                <a:solidFill>
                  <a:schemeClr val="bg2">
                    <a:lumMod val="50000"/>
                  </a:schemeClr>
                </a:solidFill>
                <a:latin typeface="Menlo Regular"/>
                <a:ea typeface="Courier New"/>
                <a:cs typeface="Menlo Regular"/>
                <a:sym typeface="Courier New"/>
              </a:rPr>
              <a:t>Brandon Walsh</a:t>
            </a:r>
            <a:endParaRPr lang="en" sz="2400" dirty="0">
              <a:solidFill>
                <a:schemeClr val="bg2">
                  <a:lumMod val="50000"/>
                </a:schemeClr>
              </a:solidFill>
              <a:latin typeface="Menlo Regular"/>
              <a:ea typeface="Courier New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chemeClr val="bg2">
                    <a:lumMod val="50000"/>
                  </a:schemeClr>
                </a:solidFill>
                <a:latin typeface="Menlo Regular"/>
                <a:ea typeface="Courier New"/>
                <a:cs typeface="Menlo Regular"/>
                <a:sym typeface="Courier New"/>
              </a:rPr>
              <a:t>123 My Street</a:t>
            </a:r>
          </a:p>
          <a:p>
            <a:pPr>
              <a:spcBef>
                <a:spcPts val="0"/>
              </a:spcBef>
              <a:buNone/>
            </a:pPr>
            <a:r>
              <a:rPr lang="en-US" sz="2400" dirty="0" smtClean="0">
                <a:solidFill>
                  <a:schemeClr val="bg2">
                    <a:lumMod val="50000"/>
                  </a:schemeClr>
                </a:solidFill>
                <a:latin typeface="Menlo Regular"/>
                <a:ea typeface="Courier New"/>
                <a:cs typeface="Menlo Regular"/>
                <a:sym typeface="Courier New"/>
              </a:rPr>
              <a:t>Charlottesville</a:t>
            </a:r>
            <a:r>
              <a:rPr lang="en" sz="2400" dirty="0" smtClean="0">
                <a:solidFill>
                  <a:schemeClr val="bg2">
                    <a:lumMod val="50000"/>
                  </a:schemeClr>
                </a:solidFill>
                <a:latin typeface="Menlo Regular"/>
                <a:ea typeface="Courier New"/>
                <a:cs typeface="Menlo Regular"/>
                <a:sym typeface="Courier New"/>
              </a:rPr>
              <a:t>, </a:t>
            </a:r>
            <a:r>
              <a:rPr lang="en" sz="2400" dirty="0">
                <a:solidFill>
                  <a:schemeClr val="bg2">
                    <a:lumMod val="50000"/>
                  </a:schemeClr>
                </a:solidFill>
                <a:latin typeface="Menlo Regular"/>
                <a:ea typeface="Courier New"/>
                <a:cs typeface="Menlo Regular"/>
                <a:sym typeface="Courier New"/>
              </a:rPr>
              <a:t>VA </a:t>
            </a:r>
            <a:r>
              <a:rPr lang="en-US" sz="2400" dirty="0" smtClean="0">
                <a:solidFill>
                  <a:schemeClr val="bg2">
                    <a:lumMod val="50000"/>
                  </a:schemeClr>
                </a:solidFill>
                <a:latin typeface="Menlo Regular"/>
                <a:ea typeface="Courier New"/>
                <a:cs typeface="Menlo Regular"/>
                <a:sym typeface="Courier New"/>
              </a:rPr>
              <a:t>22903</a:t>
            </a:r>
            <a:endParaRPr lang="en" sz="2400" dirty="0">
              <a:solidFill>
                <a:schemeClr val="bg2">
                  <a:lumMod val="50000"/>
                </a:schemeClr>
              </a:solidFill>
              <a:latin typeface="Menlo Regular"/>
              <a:ea typeface="Courier New"/>
              <a:cs typeface="Menlo Regular"/>
              <a:sym typeface="Courier New"/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Shape 392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6800" b="0" dirty="0" smtClean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</a:rPr>
              <a:t>An Answer</a:t>
            </a:r>
            <a:endParaRPr lang="en" sz="6800" b="0" dirty="0">
              <a:solidFill>
                <a:srgbClr val="FF0000"/>
              </a:solidFill>
              <a:latin typeface="Yanone Kaffeesatz Bold"/>
              <a:ea typeface="Ubuntu"/>
              <a:cs typeface="Yanone Kaffeesatz Bold"/>
            </a:endParaRPr>
          </a:p>
        </p:txBody>
      </p:sp>
      <p:sp>
        <p:nvSpPr>
          <p:cNvPr id="393" name="Shape 39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200" dirty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address = {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200" dirty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   </a:t>
            </a:r>
            <a:r>
              <a:rPr lang="en" sz="2200" dirty="0" smtClean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'name</a:t>
            </a:r>
            <a:r>
              <a:rPr lang="en-US" sz="2200" dirty="0" smtClean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'</a:t>
            </a:r>
            <a:r>
              <a:rPr lang="en" sz="2200" dirty="0" smtClean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: </a:t>
            </a:r>
            <a:r>
              <a:rPr lang="en-US" sz="2200" dirty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'</a:t>
            </a:r>
            <a:r>
              <a:rPr lang="en-US" sz="2200" dirty="0" smtClean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Ethan Reed</a:t>
            </a:r>
            <a:r>
              <a:rPr lang="en" sz="2200" dirty="0" smtClean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'</a:t>
            </a:r>
            <a:r>
              <a:rPr lang="en" sz="2200" dirty="0" smtClean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,</a:t>
            </a:r>
            <a:endParaRPr lang="en" sz="2200" dirty="0">
              <a:solidFill>
                <a:srgbClr val="000000"/>
              </a:solidFill>
              <a:latin typeface="Menlo Regular"/>
              <a:ea typeface="Courier New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200" dirty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   </a:t>
            </a:r>
            <a:r>
              <a:rPr lang="en" sz="2200" dirty="0" smtClean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'street</a:t>
            </a:r>
            <a:r>
              <a:rPr lang="en-US" sz="2200" dirty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'</a:t>
            </a:r>
            <a:r>
              <a:rPr lang="en" sz="2200" dirty="0" smtClean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: </a:t>
            </a:r>
            <a:r>
              <a:rPr lang="en" sz="2200" dirty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'123 My Street'</a:t>
            </a:r>
            <a:r>
              <a:rPr lang="en" sz="2200" dirty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200" dirty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   </a:t>
            </a:r>
            <a:r>
              <a:rPr lang="en" sz="2200" dirty="0" smtClean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'city</a:t>
            </a:r>
            <a:r>
              <a:rPr lang="en-US" sz="2200" dirty="0" smtClean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'</a:t>
            </a:r>
            <a:r>
              <a:rPr lang="en" sz="2200" dirty="0" smtClean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: </a:t>
            </a:r>
            <a:r>
              <a:rPr lang="en-US" sz="2200" dirty="0" smtClean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Charlottesville</a:t>
            </a:r>
            <a:r>
              <a:rPr lang="en" sz="2200" dirty="0" smtClean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'</a:t>
            </a:r>
            <a:r>
              <a:rPr lang="en" sz="2200" dirty="0" smtClean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,</a:t>
            </a:r>
            <a:endParaRPr lang="en" sz="2200" dirty="0">
              <a:solidFill>
                <a:srgbClr val="000000"/>
              </a:solidFill>
              <a:latin typeface="Menlo Regular"/>
              <a:ea typeface="Courier New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200" dirty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   </a:t>
            </a:r>
            <a:r>
              <a:rPr lang="en" sz="2200" dirty="0" smtClean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'state</a:t>
            </a:r>
            <a:r>
              <a:rPr lang="en-US" sz="2200" dirty="0" smtClean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'</a:t>
            </a:r>
            <a:r>
              <a:rPr lang="en" sz="2200" dirty="0" smtClean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: </a:t>
            </a:r>
            <a:r>
              <a:rPr lang="en" sz="2200" dirty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'VA'</a:t>
            </a:r>
            <a:r>
              <a:rPr lang="en" sz="2200" dirty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200" dirty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   </a:t>
            </a:r>
            <a:r>
              <a:rPr lang="en" sz="2200" dirty="0" smtClean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'zip</a:t>
            </a:r>
            <a:r>
              <a:rPr lang="en-US" sz="2200" dirty="0" smtClean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'</a:t>
            </a:r>
            <a:r>
              <a:rPr lang="en" sz="2200" dirty="0" smtClean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: </a:t>
            </a:r>
            <a:r>
              <a:rPr lang="en-US" sz="2200" dirty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'</a:t>
            </a:r>
            <a:r>
              <a:rPr lang="en-US" sz="2200" dirty="0" smtClean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22903</a:t>
            </a:r>
            <a:r>
              <a:rPr lang="en" sz="2200" dirty="0" smtClean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'</a:t>
            </a:r>
            <a:endParaRPr lang="en" sz="2200" dirty="0">
              <a:solidFill>
                <a:srgbClr val="D20035"/>
              </a:solidFill>
              <a:latin typeface="Menlo Regular"/>
              <a:ea typeface="Courier New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200" dirty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}</a:t>
            </a:r>
          </a:p>
          <a:p>
            <a:pPr lvl="0" rtl="0">
              <a:spcBef>
                <a:spcPts val="0"/>
              </a:spcBef>
              <a:buNone/>
            </a:pPr>
            <a:endParaRPr sz="2200" dirty="0">
              <a:solidFill>
                <a:srgbClr val="000000"/>
              </a:solidFill>
              <a:latin typeface="Menlo Regular"/>
              <a:ea typeface="Courier New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200" dirty="0" smtClean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print</a:t>
            </a:r>
            <a:r>
              <a:rPr lang="en-US" sz="2200" dirty="0" smtClean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(</a:t>
            </a:r>
            <a:r>
              <a:rPr lang="en" sz="2200" dirty="0" smtClean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address</a:t>
            </a:r>
            <a:r>
              <a:rPr lang="en" sz="2200" dirty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[</a:t>
            </a:r>
            <a:r>
              <a:rPr lang="en" sz="2200" dirty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'name</a:t>
            </a:r>
            <a:r>
              <a:rPr lang="en" sz="2200" dirty="0" smtClean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'</a:t>
            </a:r>
            <a:r>
              <a:rPr lang="en" sz="2200" dirty="0" smtClean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])</a:t>
            </a:r>
            <a:endParaRPr lang="en" sz="2200" dirty="0">
              <a:solidFill>
                <a:srgbClr val="000000"/>
              </a:solidFill>
              <a:latin typeface="Menlo Regular"/>
              <a:ea typeface="Courier New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200" dirty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p</a:t>
            </a:r>
            <a:r>
              <a:rPr lang="en" sz="2200" dirty="0" smtClean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rint</a:t>
            </a:r>
            <a:r>
              <a:rPr lang="en" sz="2200" dirty="0" smtClean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(address</a:t>
            </a:r>
            <a:r>
              <a:rPr lang="en" sz="2200" dirty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[</a:t>
            </a:r>
            <a:r>
              <a:rPr lang="en" sz="2200" dirty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'street</a:t>
            </a:r>
            <a:r>
              <a:rPr lang="en" sz="2200" dirty="0" smtClean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'</a:t>
            </a:r>
            <a:r>
              <a:rPr lang="en" sz="2200" dirty="0" smtClean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])</a:t>
            </a:r>
            <a:endParaRPr lang="en" sz="2200" dirty="0">
              <a:solidFill>
                <a:srgbClr val="000000"/>
              </a:solidFill>
              <a:latin typeface="Menlo Regular"/>
              <a:ea typeface="Courier New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200" dirty="0" err="1" smtClean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pr</a:t>
            </a:r>
            <a:r>
              <a:rPr lang="en" sz="2200" dirty="0" smtClean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int</a:t>
            </a:r>
            <a:r>
              <a:rPr lang="en" sz="2200" dirty="0" smtClean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(address</a:t>
            </a:r>
            <a:r>
              <a:rPr lang="en" sz="2200" dirty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[</a:t>
            </a:r>
            <a:r>
              <a:rPr lang="en" sz="2200" dirty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'city'</a:t>
            </a:r>
            <a:r>
              <a:rPr lang="en" sz="2200" dirty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] + </a:t>
            </a:r>
            <a:r>
              <a:rPr lang="en" sz="2200" dirty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', ' </a:t>
            </a:r>
            <a:r>
              <a:rPr lang="en" sz="2200" dirty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+ address[</a:t>
            </a:r>
            <a:r>
              <a:rPr lang="en" sz="2200" dirty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'state'</a:t>
            </a:r>
            <a:r>
              <a:rPr lang="en" sz="2200" dirty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] + ' ' + address[</a:t>
            </a:r>
            <a:r>
              <a:rPr lang="en" sz="2200" dirty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'zip</a:t>
            </a:r>
            <a:r>
              <a:rPr lang="en" sz="2200" dirty="0" smtClean="0">
                <a:solidFill>
                  <a:srgbClr val="D20035"/>
                </a:solidFill>
                <a:latin typeface="Menlo Regular"/>
                <a:ea typeface="Courier New"/>
                <a:cs typeface="Menlo Regular"/>
                <a:sym typeface="Courier New"/>
              </a:rPr>
              <a:t>'</a:t>
            </a:r>
            <a:r>
              <a:rPr lang="en" sz="2200" dirty="0" smtClean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])</a:t>
            </a:r>
            <a:endParaRPr lang="en" sz="2200" dirty="0">
              <a:solidFill>
                <a:srgbClr val="000000"/>
              </a:solidFill>
              <a:latin typeface="Menlo Regular"/>
              <a:ea typeface="Courier New"/>
              <a:cs typeface="Menlo Regular"/>
              <a:sym typeface="Courier New"/>
            </a:endParaRPr>
          </a:p>
          <a:p>
            <a:pPr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Shape 39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en" sz="6800" b="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</a:rPr>
              <a:t>Code</a:t>
            </a:r>
            <a:r>
              <a:rPr lang="en" b="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</a:rPr>
              <a:t> </a:t>
            </a:r>
            <a:r>
              <a:rPr lang="en-US" sz="6800" b="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</a:rPr>
              <a:t>Exercise </a:t>
            </a:r>
            <a:r>
              <a:rPr lang="en" sz="6800" b="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</a:rPr>
              <a:t>1</a:t>
            </a:r>
          </a:p>
        </p:txBody>
      </p:sp>
      <p:sp>
        <p:nvSpPr>
          <p:cNvPr id="399" name="Shape 399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2900" dirty="0">
                <a:solidFill>
                  <a:srgbClr val="000000"/>
                </a:solidFill>
              </a:rPr>
              <a:t>Write a program that converts </a:t>
            </a:r>
            <a:r>
              <a:rPr lang="en" sz="2900" b="1" dirty="0">
                <a:solidFill>
                  <a:srgbClr val="000000"/>
                </a:solidFill>
              </a:rPr>
              <a:t>seconds</a:t>
            </a:r>
            <a:r>
              <a:rPr lang="en" sz="2900" dirty="0">
                <a:solidFill>
                  <a:srgbClr val="000000"/>
                </a:solidFill>
              </a:rPr>
              <a:t> to </a:t>
            </a:r>
            <a:r>
              <a:rPr lang="en" sz="2900" b="1" dirty="0">
                <a:solidFill>
                  <a:srgbClr val="000000"/>
                </a:solidFill>
              </a:rPr>
              <a:t>years</a:t>
            </a:r>
            <a:r>
              <a:rPr lang="en" sz="2900" dirty="0">
                <a:solidFill>
                  <a:srgbClr val="000000"/>
                </a:solidFill>
              </a:rPr>
              <a:t>.  Test your program with </a:t>
            </a:r>
            <a:r>
              <a:rPr lang="en" sz="2200" dirty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600000000</a:t>
            </a:r>
            <a:r>
              <a:rPr lang="en" sz="2900" dirty="0">
                <a:solidFill>
                  <a:srgbClr val="000000"/>
                </a:solidFill>
              </a:rPr>
              <a:t> seconds, </a:t>
            </a:r>
            <a:r>
              <a:rPr lang="en" sz="2200" dirty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60</a:t>
            </a:r>
            <a:r>
              <a:rPr lang="en" sz="2900" dirty="0">
                <a:solidFill>
                  <a:srgbClr val="000000"/>
                </a:solidFill>
              </a:rPr>
              <a:t> seconds, and </a:t>
            </a:r>
            <a:r>
              <a:rPr lang="en" sz="2200" dirty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40000.33</a:t>
            </a:r>
            <a:r>
              <a:rPr lang="en" sz="2900" dirty="0">
                <a:solidFill>
                  <a:srgbClr val="000000"/>
                </a:solidFill>
              </a:rPr>
              <a:t> seconds.</a:t>
            </a:r>
          </a:p>
        </p:txBody>
      </p:sp>
    </p:spTree>
  </p:cSld>
  <p:clrMapOvr>
    <a:overrideClrMapping bg1="lt1" tx1="dk1" bg2="dk2" tx2="lt2" accent1="accent1" accent2="accent2" accent3="accent3" accent4="accent4" accent5="accent5" accent6="accent6" hlink="hlink" folHlink="folHlink"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Shape 404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en-US" sz="6800" b="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</a:rPr>
              <a:t>An</a:t>
            </a:r>
            <a:r>
              <a:rPr lang="en-US" b="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</a:rPr>
              <a:t> </a:t>
            </a:r>
            <a:r>
              <a:rPr lang="en-US" sz="6800" b="0" dirty="0" smtClean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</a:rPr>
              <a:t>Approach</a:t>
            </a:r>
            <a:endParaRPr lang="en" sz="6800" b="0" dirty="0">
              <a:solidFill>
                <a:srgbClr val="FF0000"/>
              </a:solidFill>
              <a:latin typeface="Yanone Kaffeesatz Bold"/>
              <a:ea typeface="Ubuntu"/>
              <a:cs typeface="Yanone Kaffeesatz Bold"/>
            </a:endParaRPr>
          </a:p>
        </p:txBody>
      </p:sp>
      <p:sp>
        <p:nvSpPr>
          <p:cNvPr id="405" name="Shape 40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Figure out how many seconds in a year</a:t>
            </a:r>
          </a:p>
          <a:p>
            <a:pPr marL="914400" lvl="1" indent="-381000" rtl="0"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>
                <a:latin typeface="Open Sans"/>
                <a:ea typeface="Open Sans"/>
                <a:cs typeface="Open Sans"/>
              </a:rPr>
              <a:t>60 seconds in a minute</a:t>
            </a:r>
          </a:p>
          <a:p>
            <a:pPr marL="914400" lvl="1" indent="-381000" rtl="0"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>
                <a:latin typeface="Open Sans"/>
                <a:ea typeface="Open Sans"/>
                <a:cs typeface="Open Sans"/>
              </a:rPr>
              <a:t>60 minutes in an hour</a:t>
            </a:r>
          </a:p>
          <a:p>
            <a:pPr marL="914400" lvl="1" indent="-381000" rtl="0"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>
                <a:latin typeface="Open Sans"/>
                <a:ea typeface="Open Sans"/>
                <a:cs typeface="Open Sans"/>
              </a:rPr>
              <a:t>24 hours in a day</a:t>
            </a:r>
          </a:p>
          <a:p>
            <a:pPr marL="914400" lvl="1" indent="-381000" rtl="0"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>
                <a:latin typeface="Open Sans"/>
                <a:ea typeface="Open Sans"/>
                <a:cs typeface="Open Sans"/>
              </a:rPr>
              <a:t>365 days in a year (365.242 if you're really precise)</a:t>
            </a:r>
          </a:p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Do the math</a:t>
            </a:r>
          </a:p>
          <a:p>
            <a:pPr marL="457200" lvl="0" indent="-4191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Return a result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Shape 410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6800" b="0" dirty="0" smtClean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</a:rPr>
              <a:t>An Answer</a:t>
            </a:r>
            <a:endParaRPr lang="en" dirty="0"/>
          </a:p>
        </p:txBody>
      </p:sp>
      <p:sp>
        <p:nvSpPr>
          <p:cNvPr id="411" name="Shape 41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sec = </a:t>
            </a:r>
            <a:r>
              <a:rPr lang="en" sz="1800" dirty="0" smtClean="0">
                <a:solidFill>
                  <a:srgbClr val="118987"/>
                </a:solidFill>
                <a:latin typeface="Menlo Regular"/>
                <a:ea typeface="Courier New"/>
                <a:cs typeface="Menlo Regular"/>
                <a:sym typeface="Courier New"/>
              </a:rPr>
              <a:t>600000000.0</a:t>
            </a:r>
            <a:endParaRPr lang="en" sz="1800" dirty="0">
              <a:solidFill>
                <a:srgbClr val="118987"/>
              </a:solidFill>
              <a:latin typeface="Menlo Regular"/>
              <a:ea typeface="Courier New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endParaRPr sz="1800" dirty="0">
              <a:solidFill>
                <a:srgbClr val="000000"/>
              </a:solidFill>
              <a:latin typeface="Menlo Regular"/>
              <a:ea typeface="Courier New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1800" dirty="0" smtClean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p</a:t>
            </a:r>
            <a:r>
              <a:rPr lang="en" sz="1800" dirty="0" smtClean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rint(sec/</a:t>
            </a:r>
            <a:r>
              <a:rPr lang="en" sz="1800" dirty="0" smtClean="0">
                <a:solidFill>
                  <a:srgbClr val="118987"/>
                </a:solidFill>
                <a:latin typeface="Menlo Regular"/>
                <a:ea typeface="Courier New"/>
                <a:cs typeface="Menlo Regular"/>
                <a:sym typeface="Courier New"/>
              </a:rPr>
              <a:t>60</a:t>
            </a:r>
            <a:r>
              <a:rPr lang="en" sz="1800" dirty="0" smtClean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/</a:t>
            </a:r>
            <a:r>
              <a:rPr lang="en" sz="1800" dirty="0" smtClean="0">
                <a:solidFill>
                  <a:srgbClr val="118987"/>
                </a:solidFill>
                <a:latin typeface="Menlo Regular"/>
                <a:ea typeface="Courier New"/>
                <a:cs typeface="Menlo Regular"/>
                <a:sym typeface="Courier New"/>
              </a:rPr>
              <a:t>60</a:t>
            </a:r>
            <a:r>
              <a:rPr lang="en" sz="1800" dirty="0" smtClean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/</a:t>
            </a:r>
            <a:r>
              <a:rPr lang="en" sz="1800" dirty="0" smtClean="0">
                <a:solidFill>
                  <a:srgbClr val="118987"/>
                </a:solidFill>
                <a:latin typeface="Menlo Regular"/>
                <a:ea typeface="Courier New"/>
                <a:cs typeface="Menlo Regular"/>
                <a:sym typeface="Courier New"/>
              </a:rPr>
              <a:t>24</a:t>
            </a:r>
            <a:r>
              <a:rPr lang="en" sz="1800" dirty="0" smtClean="0">
                <a:solidFill>
                  <a:srgbClr val="000000"/>
                </a:solidFill>
                <a:latin typeface="Menlo Regular"/>
                <a:ea typeface="Courier New"/>
                <a:cs typeface="Menlo Regular"/>
                <a:sym typeface="Courier New"/>
              </a:rPr>
              <a:t>/</a:t>
            </a:r>
            <a:r>
              <a:rPr lang="en" sz="1800" dirty="0" smtClean="0">
                <a:solidFill>
                  <a:srgbClr val="118987"/>
                </a:solidFill>
                <a:latin typeface="Menlo Regular"/>
                <a:ea typeface="Courier New"/>
                <a:cs typeface="Menlo Regular"/>
                <a:sym typeface="Courier New"/>
              </a:rPr>
              <a:t>365)</a:t>
            </a:r>
            <a:endParaRPr lang="en" sz="1800" dirty="0">
              <a:solidFill>
                <a:srgbClr val="118987"/>
              </a:solidFill>
              <a:latin typeface="Menlo Regular"/>
              <a:ea typeface="Courier New"/>
              <a:cs typeface="Menlo Regular"/>
              <a:sym typeface="Courier New"/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0"/>
            <a:ext cx="73056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63276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Shape 416"/>
          <p:cNvSpPr txBox="1">
            <a:spLocks noGrp="1"/>
          </p:cNvSpPr>
          <p:nvPr>
            <p:ph type="title"/>
          </p:nvPr>
        </p:nvSpPr>
        <p:spPr>
          <a:xfrm>
            <a:off x="274319" y="274319"/>
            <a:ext cx="8663939" cy="891539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6800" dirty="0">
                <a:solidFill>
                  <a:srgbClr val="FF0000"/>
                </a:solidFill>
                <a:latin typeface="Yanone Kaffeesatz Bold"/>
                <a:ea typeface="Ubuntu"/>
                <a:cs typeface="Yanone Kaffeesatz Bold"/>
                <a:sym typeface="Ubuntu"/>
              </a:rPr>
              <a:t>Resources</a:t>
            </a:r>
          </a:p>
        </p:txBody>
      </p:sp>
      <p:sp>
        <p:nvSpPr>
          <p:cNvPr id="417" name="Shape 417"/>
          <p:cNvSpPr txBox="1">
            <a:spLocks noGrp="1"/>
          </p:cNvSpPr>
          <p:nvPr>
            <p:ph type="body" idx="1"/>
          </p:nvPr>
        </p:nvSpPr>
        <p:spPr>
          <a:xfrm>
            <a:off x="283657" y="1640497"/>
            <a:ext cx="7969634" cy="4927252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 marL="381000" lvl="0" indent="-203200">
              <a:buClr>
                <a:srgbClr val="0000FF"/>
              </a:buClr>
              <a:buSzPct val="100000"/>
              <a:buFont typeface="Arial"/>
              <a:buChar char="●"/>
            </a:pPr>
            <a:r>
              <a:rPr lang="en" sz="2400" u="sng" dirty="0" smtClean="0">
                <a:solidFill>
                  <a:srgbClr val="0000FF"/>
                </a:solidFill>
                <a:sym typeface="Open Sans"/>
              </a:rPr>
              <a:t>https</a:t>
            </a:r>
            <a:r>
              <a:rPr lang="en" sz="2400" u="sng" dirty="0">
                <a:solidFill>
                  <a:srgbClr val="0000FF"/>
                </a:solidFill>
                <a:sym typeface="Open Sans"/>
              </a:rPr>
              <a:t>://docs.python.org/3/</a:t>
            </a:r>
            <a:r>
              <a:rPr lang="en" sz="24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</a:p>
          <a:p>
            <a:pPr marL="381000" lvl="0" indent="-203200"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" sz="2400" dirty="0">
                <a:sym typeface="Open Sans"/>
              </a:rPr>
              <a:t>https://learnpythonthehardway.org/</a:t>
            </a:r>
            <a:endParaRPr lang="en" sz="240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ustom Them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B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B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B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blank">
    <a:dk1>
      <a:srgbClr val="000000"/>
    </a:dk1>
    <a:lt1>
      <a:srgbClr val="FFFFFF"/>
    </a:lt1>
    <a:dk2>
      <a:srgbClr val="073763"/>
    </a:dk2>
    <a:lt2>
      <a:srgbClr val="CFE2F3"/>
    </a:lt2>
    <a:accent1>
      <a:srgbClr val="404040"/>
    </a:accent1>
    <a:accent2>
      <a:srgbClr val="808080"/>
    </a:accent2>
    <a:accent3>
      <a:srgbClr val="C0C0C0"/>
    </a:accent3>
    <a:accent4>
      <a:srgbClr val="396187"/>
    </a:accent4>
    <a:accent5>
      <a:srgbClr val="6B8CAB"/>
    </a:accent5>
    <a:accent6>
      <a:srgbClr val="9DB7CF"/>
    </a:accent6>
    <a:hlink>
      <a:srgbClr val="0000EE"/>
    </a:hlink>
    <a:folHlink>
      <a:srgbClr val="551A8B"/>
    </a:folHlink>
  </a:clrScheme>
</a:themeOverride>
</file>

<file path=ppt/theme/themeOverride2.xml><?xml version="1.0" encoding="utf-8"?>
<a:themeOverride xmlns:a="http://schemas.openxmlformats.org/drawingml/2006/main">
  <a:clrScheme name="blank">
    <a:dk1>
      <a:srgbClr val="000000"/>
    </a:dk1>
    <a:lt1>
      <a:srgbClr val="FFFFFF"/>
    </a:lt1>
    <a:dk2>
      <a:srgbClr val="073763"/>
    </a:dk2>
    <a:lt2>
      <a:srgbClr val="CFE2F3"/>
    </a:lt2>
    <a:accent1>
      <a:srgbClr val="404040"/>
    </a:accent1>
    <a:accent2>
      <a:srgbClr val="808080"/>
    </a:accent2>
    <a:accent3>
      <a:srgbClr val="C0C0C0"/>
    </a:accent3>
    <a:accent4>
      <a:srgbClr val="396187"/>
    </a:accent4>
    <a:accent5>
      <a:srgbClr val="6B8CAB"/>
    </a:accent5>
    <a:accent6>
      <a:srgbClr val="9DB7CF"/>
    </a:accent6>
    <a:hlink>
      <a:srgbClr val="0000EE"/>
    </a:hlink>
    <a:folHlink>
      <a:srgbClr val="551A8B"/>
    </a:folHlink>
  </a:clrScheme>
</a:themeOverride>
</file>

<file path=ppt/theme/themeOverride3.xml><?xml version="1.0" encoding="utf-8"?>
<a:themeOverride xmlns:a="http://schemas.openxmlformats.org/drawingml/2006/main">
  <a:clrScheme name="Custom 347">
    <a:dk1>
      <a:srgbClr val="000000"/>
    </a:dk1>
    <a:lt1>
      <a:srgbClr val="FFFFFF"/>
    </a:lt1>
    <a:dk2>
      <a:srgbClr val="666666"/>
    </a:dk2>
    <a:lt2>
      <a:srgbClr val="CCCCCC"/>
    </a:lt2>
    <a:accent1>
      <a:srgbClr val="3A81BA"/>
    </a:accent1>
    <a:accent2>
      <a:srgbClr val="D89F39"/>
    </a:accent2>
    <a:accent3>
      <a:srgbClr val="8BAB42"/>
    </a:accent3>
    <a:accent4>
      <a:srgbClr val="57A7B5"/>
    </a:accent4>
    <a:accent5>
      <a:srgbClr val="8B81D2"/>
    </a:accent5>
    <a:accent6>
      <a:srgbClr val="963334"/>
    </a:accent6>
    <a:hlink>
      <a:srgbClr val="1155CC"/>
    </a:hlink>
    <a:folHlink>
      <a:srgbClr val="6611CC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1292</TotalTime>
  <Words>3132</Words>
  <Application>Microsoft Office PowerPoint</Application>
  <PresentationFormat>On-screen Show (4:3)</PresentationFormat>
  <Paragraphs>595</Paragraphs>
  <Slides>96</Slides>
  <Notes>90</Notes>
  <HiddenSlides>0</HiddenSlides>
  <MMClips>1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96</vt:i4>
      </vt:variant>
    </vt:vector>
  </HeadingPairs>
  <TitlesOfParts>
    <vt:vector size="110" baseType="lpstr">
      <vt:lpstr>Arial</vt:lpstr>
      <vt:lpstr>Arial</vt:lpstr>
      <vt:lpstr>courier new</vt:lpstr>
      <vt:lpstr>courier new</vt:lpstr>
      <vt:lpstr>Mangal</vt:lpstr>
      <vt:lpstr>Menlo Regular</vt:lpstr>
      <vt:lpstr>Open Sans</vt:lpstr>
      <vt:lpstr>trebuchet ms</vt:lpstr>
      <vt:lpstr>Ubuntu</vt:lpstr>
      <vt:lpstr>Wingdings</vt:lpstr>
      <vt:lpstr>Yanone Kaffeesatz Bold</vt:lpstr>
      <vt:lpstr>Yanone Kaffeesatz Regular</vt:lpstr>
      <vt:lpstr>Custom Theme</vt:lpstr>
      <vt:lpstr>Custom Theme</vt:lpstr>
      <vt:lpstr>PowerPoint Presentation</vt:lpstr>
      <vt:lpstr>PowerPoint Presentation</vt:lpstr>
      <vt:lpstr>Introduction to Humanities Programming</vt:lpstr>
      <vt:lpstr>What does it mean?</vt:lpstr>
      <vt:lpstr>Why Program?</vt:lpstr>
      <vt:lpstr>Digital Humanities Programming?</vt:lpstr>
      <vt:lpstr>What is a programming language?</vt:lpstr>
      <vt:lpstr>What is a programming language?</vt:lpstr>
      <vt:lpstr>PowerPoint Presentation</vt:lpstr>
      <vt:lpstr>PowerPoint Presentation</vt:lpstr>
      <vt:lpstr>Language</vt:lpstr>
      <vt:lpstr>Language Choice</vt:lpstr>
      <vt:lpstr>Library</vt:lpstr>
      <vt:lpstr>Python</vt:lpstr>
      <vt:lpstr>Python Philosophy:</vt:lpstr>
      <vt:lpstr>Python Philosophy:</vt:lpstr>
      <vt:lpstr>Python Philosophy: applied</vt:lpstr>
      <vt:lpstr>Dogma</vt:lpstr>
      <vt:lpstr>PowerPoint Presentation</vt:lpstr>
      <vt:lpstr>Why Python</vt:lpstr>
      <vt:lpstr>Why Not Python</vt:lpstr>
      <vt:lpstr>Two Pythons</vt:lpstr>
      <vt:lpstr>Two Pythons</vt:lpstr>
      <vt:lpstr>What we will cover</vt:lpstr>
      <vt:lpstr>What you will be able to do</vt:lpstr>
      <vt:lpstr>Open the Terminal</vt:lpstr>
      <vt:lpstr>Prompt</vt:lpstr>
      <vt:lpstr>python3</vt:lpstr>
      <vt:lpstr>python3</vt:lpstr>
      <vt:lpstr>Variables</vt:lpstr>
      <vt:lpstr>Variables</vt:lpstr>
      <vt:lpstr>What's with = ?</vt:lpstr>
      <vt:lpstr>Variable Assignment</vt:lpstr>
      <vt:lpstr>Variable Assignment</vt:lpstr>
      <vt:lpstr>Variable Naming</vt:lpstr>
      <vt:lpstr>Variable Naming</vt:lpstr>
      <vt:lpstr>Errors</vt:lpstr>
      <vt:lpstr>Ruby is a "duck-typed" language </vt:lpstr>
      <vt:lpstr>Duck-typing</vt:lpstr>
      <vt:lpstr>Duck-typing</vt:lpstr>
      <vt:lpstr>Types of ducks</vt:lpstr>
      <vt:lpstr>Numbers &amp; Letters</vt:lpstr>
      <vt:lpstr>Strings</vt:lpstr>
      <vt:lpstr>Exercise</vt:lpstr>
      <vt:lpstr>Running Python</vt:lpstr>
      <vt:lpstr>Running code</vt:lpstr>
      <vt:lpstr>In Practice</vt:lpstr>
      <vt:lpstr>Your Own Command Line Program</vt:lpstr>
      <vt:lpstr>Hello World</vt:lpstr>
      <vt:lpstr>Hello World 2</vt:lpstr>
      <vt:lpstr>Hello World 2</vt:lpstr>
      <vt:lpstr>Git it?</vt:lpstr>
      <vt:lpstr>From Now On</vt:lpstr>
      <vt:lpstr>Numbers</vt:lpstr>
      <vt:lpstr>Numbers</vt:lpstr>
      <vt:lpstr>Numbers</vt:lpstr>
      <vt:lpstr>Exercise (interpreter)</vt:lpstr>
      <vt:lpstr>An answer</vt:lpstr>
      <vt:lpstr>Git it</vt:lpstr>
      <vt:lpstr>Collections  </vt:lpstr>
      <vt:lpstr>Collections</vt:lpstr>
      <vt:lpstr>List</vt:lpstr>
      <vt:lpstr>Exercise (in a file)</vt:lpstr>
      <vt:lpstr>PowerPoint Presentation</vt:lpstr>
      <vt:lpstr>List</vt:lpstr>
      <vt:lpstr>Exercise</vt:lpstr>
      <vt:lpstr>PowerPoint Presentation</vt:lpstr>
      <vt:lpstr>Dictionary</vt:lpstr>
      <vt:lpstr>Dict Syntax</vt:lpstr>
      <vt:lpstr>Exercise</vt:lpstr>
      <vt:lpstr>PowerPoint Presentation</vt:lpstr>
      <vt:lpstr>Dict Indexing</vt:lpstr>
      <vt:lpstr>Add A Key</vt:lpstr>
      <vt:lpstr>Exercise</vt:lpstr>
      <vt:lpstr>PowerPoint Presentation</vt:lpstr>
      <vt:lpstr>Methods</vt:lpstr>
      <vt:lpstr>Exercise</vt:lpstr>
      <vt:lpstr>PowerPoint Presentation</vt:lpstr>
      <vt:lpstr>Booleans</vt:lpstr>
      <vt:lpstr>Exercise</vt:lpstr>
      <vt:lpstr>PowerPoint Presentation</vt:lpstr>
      <vt:lpstr>Sometimes there is a problem...</vt:lpstr>
      <vt:lpstr>Casting to appropriate type</vt:lpstr>
      <vt:lpstr>Operators: do stuff with objects</vt:lpstr>
      <vt:lpstr>Exercises</vt:lpstr>
      <vt:lpstr>PowerPoint Presentation</vt:lpstr>
      <vt:lpstr>Spacing and Legibility</vt:lpstr>
      <vt:lpstr>More Operators</vt:lpstr>
      <vt:lpstr>Printing things to the screen</vt:lpstr>
      <vt:lpstr>Code Exercise 1</vt:lpstr>
      <vt:lpstr>An Answer</vt:lpstr>
      <vt:lpstr>Code Exercise 1</vt:lpstr>
      <vt:lpstr>An Approach</vt:lpstr>
      <vt:lpstr>An Answer</vt:lpstr>
      <vt:lpstr>PowerPoint Presentation</vt:lpstr>
      <vt:lpstr>Resources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Humanities Programming</dc:title>
  <cp:lastModifiedBy>Ethan Reed</cp:lastModifiedBy>
  <cp:revision>154</cp:revision>
  <dcterms:modified xsi:type="dcterms:W3CDTF">2018-06-03T21:19:28Z</dcterms:modified>
</cp:coreProperties>
</file>